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18"/>
  </p:notesMasterIdLst>
  <p:sldIdLst>
    <p:sldId id="29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96" r:id="rId17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Arial Narrow" panose="020B0606020202030204" pitchFamily="3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664" autoAdjust="0"/>
    <p:restoredTop sz="94660"/>
  </p:normalViewPr>
  <p:slideViewPr>
    <p:cSldViewPr>
      <p:cViewPr>
        <p:scale>
          <a:sx n="121" d="100"/>
          <a:sy n="121" d="100"/>
        </p:scale>
        <p:origin x="-1056" y="-44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A7190-1ECD-4251-9FD0-38F5D21B84E8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6637F53E-46B0-4EF9-AB24-C5A6A7C008EF}">
      <dgm:prSet phldrT="[Text]"/>
      <dgm:spPr/>
      <dgm:t>
        <a:bodyPr/>
        <a:lstStyle/>
        <a:p>
          <a:r>
            <a:rPr lang="en-US" dirty="0" smtClean="0"/>
            <a:t>Action Verbs</a:t>
          </a:r>
          <a:endParaRPr lang="en-US" dirty="0"/>
        </a:p>
      </dgm:t>
    </dgm:pt>
    <dgm:pt modelId="{20190A7B-41C3-4FF0-86A8-C23AB736ECB2}" type="parTrans" cxnId="{12C53DB6-1D32-4E77-8DAD-390C4E5236C8}">
      <dgm:prSet/>
      <dgm:spPr/>
      <dgm:t>
        <a:bodyPr/>
        <a:lstStyle/>
        <a:p>
          <a:endParaRPr lang="en-US"/>
        </a:p>
      </dgm:t>
    </dgm:pt>
    <dgm:pt modelId="{83E132BA-25F6-41C0-9429-22CBFAA099C0}" type="sibTrans" cxnId="{12C53DB6-1D32-4E77-8DAD-390C4E5236C8}">
      <dgm:prSet/>
      <dgm:spPr/>
      <dgm:t>
        <a:bodyPr/>
        <a:lstStyle/>
        <a:p>
          <a:endParaRPr lang="en-US"/>
        </a:p>
      </dgm:t>
    </dgm:pt>
    <dgm:pt modelId="{90C8D11C-E018-4626-B5EB-84CA53E33DC8}">
      <dgm:prSet phldrT="[Text]"/>
      <dgm:spPr/>
      <dgm:t>
        <a:bodyPr/>
        <a:lstStyle/>
        <a:p>
          <a:r>
            <a:rPr lang="en-US" dirty="0" smtClean="0"/>
            <a:t>Helping Verbs</a:t>
          </a:r>
          <a:endParaRPr lang="en-US" dirty="0"/>
        </a:p>
      </dgm:t>
    </dgm:pt>
    <dgm:pt modelId="{0699EC5C-531F-41B8-B76F-7027EB294C7C}" type="parTrans" cxnId="{98B0ADF1-8514-42C0-83B7-7521ED70A2E0}">
      <dgm:prSet/>
      <dgm:spPr/>
      <dgm:t>
        <a:bodyPr/>
        <a:lstStyle/>
        <a:p>
          <a:endParaRPr lang="en-US"/>
        </a:p>
      </dgm:t>
    </dgm:pt>
    <dgm:pt modelId="{321A9FE4-0F56-4319-8857-0806404B52D2}" type="sibTrans" cxnId="{98B0ADF1-8514-42C0-83B7-7521ED70A2E0}">
      <dgm:prSet/>
      <dgm:spPr/>
      <dgm:t>
        <a:bodyPr/>
        <a:lstStyle/>
        <a:p>
          <a:endParaRPr lang="en-US"/>
        </a:p>
      </dgm:t>
    </dgm:pt>
    <dgm:pt modelId="{8FC046AE-7CA3-476E-9A7F-BF4333D14059}">
      <dgm:prSet phldrT="[Text]"/>
      <dgm:spPr/>
      <dgm:t>
        <a:bodyPr/>
        <a:lstStyle/>
        <a:p>
          <a:r>
            <a:rPr lang="en-US" dirty="0" smtClean="0"/>
            <a:t>Linking Verbs</a:t>
          </a:r>
          <a:endParaRPr lang="en-US" dirty="0"/>
        </a:p>
      </dgm:t>
    </dgm:pt>
    <dgm:pt modelId="{B6BC2FD8-012C-4A5A-87D6-84A0D45C56A0}" type="parTrans" cxnId="{2C9F5130-809B-432B-8916-EFE20B952AA1}">
      <dgm:prSet/>
      <dgm:spPr/>
      <dgm:t>
        <a:bodyPr/>
        <a:lstStyle/>
        <a:p>
          <a:endParaRPr lang="en-US"/>
        </a:p>
      </dgm:t>
    </dgm:pt>
    <dgm:pt modelId="{03DE06F4-46AB-43FB-8851-7A335C00127F}" type="sibTrans" cxnId="{2C9F5130-809B-432B-8916-EFE20B952AA1}">
      <dgm:prSet/>
      <dgm:spPr/>
      <dgm:t>
        <a:bodyPr/>
        <a:lstStyle/>
        <a:p>
          <a:endParaRPr lang="en-US"/>
        </a:p>
      </dgm:t>
    </dgm:pt>
    <dgm:pt modelId="{B4568D51-B30A-4868-B1E7-7902D99D96A7}" type="pres">
      <dgm:prSet presAssocID="{C26A7190-1ECD-4251-9FD0-38F5D21B84E8}" presName="Name0" presStyleCnt="0">
        <dgm:presLayoutVars>
          <dgm:chMax val="7"/>
          <dgm:dir/>
          <dgm:resizeHandles val="exact"/>
        </dgm:presLayoutVars>
      </dgm:prSet>
      <dgm:spPr/>
    </dgm:pt>
    <dgm:pt modelId="{5BE1F19E-F7E2-4A9D-A3F7-AB312BB4CD4D}" type="pres">
      <dgm:prSet presAssocID="{C26A7190-1ECD-4251-9FD0-38F5D21B84E8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E7B9D-A25C-498E-A5BB-9B22DC30A1F4}" type="pres">
      <dgm:prSet presAssocID="{C26A7190-1ECD-4251-9FD0-38F5D21B84E8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98E36-0873-4871-BF5E-13521DEC5B18}" type="pres">
      <dgm:prSet presAssocID="{C26A7190-1ECD-4251-9FD0-38F5D21B84E8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75C851-0BC9-4402-A9AA-3C70A596CC2D}" type="presOf" srcId="{C26A7190-1ECD-4251-9FD0-38F5D21B84E8}" destId="{B4568D51-B30A-4868-B1E7-7902D99D96A7}" srcOrd="0" destOrd="0" presId="urn:microsoft.com/office/officeart/2005/8/layout/rings+Icon"/>
    <dgm:cxn modelId="{8E421213-FC72-4D45-8706-C94075B97220}" type="presOf" srcId="{8FC046AE-7CA3-476E-9A7F-BF4333D14059}" destId="{6AD98E36-0873-4871-BF5E-13521DEC5B18}" srcOrd="0" destOrd="0" presId="urn:microsoft.com/office/officeart/2005/8/layout/rings+Icon"/>
    <dgm:cxn modelId="{98B0ADF1-8514-42C0-83B7-7521ED70A2E0}" srcId="{C26A7190-1ECD-4251-9FD0-38F5D21B84E8}" destId="{90C8D11C-E018-4626-B5EB-84CA53E33DC8}" srcOrd="1" destOrd="0" parTransId="{0699EC5C-531F-41B8-B76F-7027EB294C7C}" sibTransId="{321A9FE4-0F56-4319-8857-0806404B52D2}"/>
    <dgm:cxn modelId="{2028707B-44A6-45F7-AE48-7BC1022931DB}" type="presOf" srcId="{6637F53E-46B0-4EF9-AB24-C5A6A7C008EF}" destId="{5BE1F19E-F7E2-4A9D-A3F7-AB312BB4CD4D}" srcOrd="0" destOrd="0" presId="urn:microsoft.com/office/officeart/2005/8/layout/rings+Icon"/>
    <dgm:cxn modelId="{F899BA71-7F19-439F-9944-6B00276364F1}" type="presOf" srcId="{90C8D11C-E018-4626-B5EB-84CA53E33DC8}" destId="{22FE7B9D-A25C-498E-A5BB-9B22DC30A1F4}" srcOrd="0" destOrd="0" presId="urn:microsoft.com/office/officeart/2005/8/layout/rings+Icon"/>
    <dgm:cxn modelId="{12C53DB6-1D32-4E77-8DAD-390C4E5236C8}" srcId="{C26A7190-1ECD-4251-9FD0-38F5D21B84E8}" destId="{6637F53E-46B0-4EF9-AB24-C5A6A7C008EF}" srcOrd="0" destOrd="0" parTransId="{20190A7B-41C3-4FF0-86A8-C23AB736ECB2}" sibTransId="{83E132BA-25F6-41C0-9429-22CBFAA099C0}"/>
    <dgm:cxn modelId="{2C9F5130-809B-432B-8916-EFE20B952AA1}" srcId="{C26A7190-1ECD-4251-9FD0-38F5D21B84E8}" destId="{8FC046AE-7CA3-476E-9A7F-BF4333D14059}" srcOrd="2" destOrd="0" parTransId="{B6BC2FD8-012C-4A5A-87D6-84A0D45C56A0}" sibTransId="{03DE06F4-46AB-43FB-8851-7A335C00127F}"/>
    <dgm:cxn modelId="{33FB6AFB-4F8A-4919-AA2B-2358A5E04184}" type="presParOf" srcId="{B4568D51-B30A-4868-B1E7-7902D99D96A7}" destId="{5BE1F19E-F7E2-4A9D-A3F7-AB312BB4CD4D}" srcOrd="0" destOrd="0" presId="urn:microsoft.com/office/officeart/2005/8/layout/rings+Icon"/>
    <dgm:cxn modelId="{B299BAFA-EB85-45F6-8508-48581C242217}" type="presParOf" srcId="{B4568D51-B30A-4868-B1E7-7902D99D96A7}" destId="{22FE7B9D-A25C-498E-A5BB-9B22DC30A1F4}" srcOrd="1" destOrd="0" presId="urn:microsoft.com/office/officeart/2005/8/layout/rings+Icon"/>
    <dgm:cxn modelId="{B993AA28-FDFA-400D-B656-E05F27E97478}" type="presParOf" srcId="{B4568D51-B30A-4868-B1E7-7902D99D96A7}" destId="{6AD98E36-0873-4871-BF5E-13521DEC5B1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1F19E-F7E2-4A9D-A3F7-AB312BB4CD4D}">
      <dsp:nvSpPr>
        <dsp:cNvPr id="0" name=""/>
        <dsp:cNvSpPr/>
      </dsp:nvSpPr>
      <dsp:spPr>
        <a:xfrm>
          <a:off x="2084353" y="0"/>
          <a:ext cx="1851377" cy="1851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Action Verbs</a:t>
          </a:r>
          <a:endParaRPr lang="en-US" sz="3000" kern="1200" dirty="0"/>
        </a:p>
      </dsp:txBody>
      <dsp:txXfrm>
        <a:off x="2355481" y="271124"/>
        <a:ext cx="1309121" cy="1309103"/>
      </dsp:txXfrm>
    </dsp:sp>
    <dsp:sp modelId="{22FE7B9D-A25C-498E-A5BB-9B22DC30A1F4}">
      <dsp:nvSpPr>
        <dsp:cNvPr id="0" name=""/>
        <dsp:cNvSpPr/>
      </dsp:nvSpPr>
      <dsp:spPr>
        <a:xfrm>
          <a:off x="3037274" y="1234748"/>
          <a:ext cx="1851377" cy="1851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Helping Verbs</a:t>
          </a:r>
          <a:endParaRPr lang="en-US" sz="3000" kern="1200" dirty="0"/>
        </a:p>
      </dsp:txBody>
      <dsp:txXfrm>
        <a:off x="3308402" y="1505872"/>
        <a:ext cx="1309121" cy="1309103"/>
      </dsp:txXfrm>
    </dsp:sp>
    <dsp:sp modelId="{6AD98E36-0873-4871-BF5E-13521DEC5B18}">
      <dsp:nvSpPr>
        <dsp:cNvPr id="0" name=""/>
        <dsp:cNvSpPr/>
      </dsp:nvSpPr>
      <dsp:spPr>
        <a:xfrm>
          <a:off x="3989068" y="0"/>
          <a:ext cx="1851377" cy="1851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Linking Verbs</a:t>
          </a:r>
          <a:endParaRPr lang="en-US" sz="3000" kern="1200" dirty="0"/>
        </a:p>
      </dsp:txBody>
      <dsp:txXfrm>
        <a:off x="4260196" y="271124"/>
        <a:ext cx="1309121" cy="1309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2A941-ABAE-4852-84F8-C86478F6F79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B5C06-7F86-4D83-8C56-E375124D5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2782-79CB-4BE4-941E-7AFDD7549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7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2782-79CB-4BE4-941E-7AFDD7549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77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2782-79CB-4BE4-941E-7AFDD7549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7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2782-79CB-4BE4-941E-7AFDD7549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7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D2782-79CB-4BE4-941E-7AFDD75497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0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7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2596755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1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9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4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9A3A63D-837A-4FAF-9949-8BAAEDD866B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4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2FDE1E3-B826-4492-95BF-DDEF0D0136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US8mGU1MzY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Verbs</a:t>
            </a:r>
            <a:endParaRPr lang="en-US" sz="6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795399" y="2712668"/>
            <a:ext cx="2395601" cy="2221281"/>
            <a:chOff x="152400" y="2712669"/>
            <a:chExt cx="2395601" cy="1916482"/>
          </a:xfrm>
        </p:grpSpPr>
        <p:pic>
          <p:nvPicPr>
            <p:cNvPr id="5" name="Picture 4" descr="http://farge.wikispaces.com/file/view/school_clipart_boy_writting.gif/32268015/school_clipart_boy_writting.gif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712669"/>
              <a:ext cx="2395601" cy="191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 rot="18853297">
              <a:off x="1288912" y="3785114"/>
              <a:ext cx="129304" cy="4617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6" descr="http://4.bp.blogspot.com/_aJRaiZDTOv4/TUMp1NiZlaI/AAAAAAAAABg/8kE64COrjf4/s1600/chalkboard%25252Bclip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71475"/>
            <a:ext cx="1344777" cy="201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03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/>
            </a:r>
            <a:br>
              <a:rPr lang="en-US" sz="11500" dirty="0" smtClean="0"/>
            </a:br>
            <a:r>
              <a:rPr lang="en-US" sz="11500" dirty="0"/>
              <a:t/>
            </a:r>
            <a:br>
              <a:rPr lang="en-US" sz="11500" dirty="0"/>
            </a:br>
            <a:r>
              <a:rPr lang="en-US" sz="11500" dirty="0" smtClean="0"/>
              <a:t/>
            </a:r>
            <a:br>
              <a:rPr lang="en-US" sz="11500" dirty="0" smtClean="0"/>
            </a:br>
            <a:r>
              <a:rPr lang="en-US" sz="11500" dirty="0" smtClean="0"/>
              <a:t>Correct</a:t>
            </a:r>
            <a:r>
              <a:rPr lang="en-US" sz="13800" dirty="0" smtClean="0"/>
              <a:t/>
            </a:r>
            <a:br>
              <a:rPr lang="en-US" sz="13800" dirty="0" smtClean="0"/>
            </a:br>
            <a:r>
              <a:rPr lang="en-US" sz="3200" dirty="0" smtClean="0"/>
              <a:t>Its time to move on to linking verbs!</a:t>
            </a:r>
            <a:endParaRPr lang="en-US" sz="138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543300" y="2800350"/>
            <a:ext cx="2057400" cy="12001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300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incorrect</a:t>
            </a:r>
            <a:endParaRPr lang="en-US" sz="11500" dirty="0"/>
          </a:p>
        </p:txBody>
      </p:sp>
      <p:sp>
        <p:nvSpPr>
          <p:cNvPr id="3" name="Action Button: Back or Previous 2">
            <a:hlinkClick r:id="rId3" action="ppaction://hlinksldjump" highlightClick="1"/>
          </p:cNvPr>
          <p:cNvSpPr/>
          <p:nvPr/>
        </p:nvSpPr>
        <p:spPr>
          <a:xfrm>
            <a:off x="3886200" y="3015962"/>
            <a:ext cx="1905000" cy="13144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Linking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Link subject to predicate</a:t>
            </a:r>
          </a:p>
          <a:p>
            <a:r>
              <a:rPr lang="en-US" sz="4000" dirty="0" smtClean="0"/>
              <a:t>Examples are: </a:t>
            </a:r>
          </a:p>
          <a:p>
            <a:pPr lvl="1"/>
            <a:r>
              <a:rPr lang="en-US" sz="3600" i="1" dirty="0" smtClean="0"/>
              <a:t>smell</a:t>
            </a:r>
          </a:p>
          <a:p>
            <a:pPr lvl="1"/>
            <a:r>
              <a:rPr lang="en-US" sz="3600" i="1" dirty="0" smtClean="0"/>
              <a:t>Have </a:t>
            </a:r>
          </a:p>
          <a:p>
            <a:pPr lvl="1"/>
            <a:r>
              <a:rPr lang="en-US" sz="3600" i="1" dirty="0" smtClean="0"/>
              <a:t>Am</a:t>
            </a:r>
          </a:p>
          <a:p>
            <a:pPr lvl="1"/>
            <a:r>
              <a:rPr lang="en-US" sz="3600" i="1" dirty="0" smtClean="0"/>
              <a:t>appear</a:t>
            </a:r>
            <a:r>
              <a:rPr lang="en-US" sz="3600" i="1" dirty="0"/>
              <a:t>     </a:t>
            </a:r>
            <a:endParaRPr lang="en-US" sz="3600" dirty="0" smtClean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3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900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Examples of Sentences with Linking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00150"/>
            <a:ext cx="8229600" cy="3714750"/>
          </a:xfrm>
        </p:spPr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cookies </a:t>
            </a:r>
            <a:r>
              <a:rPr lang="en-US" sz="4000" dirty="0" smtClean="0">
                <a:solidFill>
                  <a:srgbClr val="FFC000"/>
                </a:solidFill>
              </a:rPr>
              <a:t>smell</a:t>
            </a:r>
            <a:r>
              <a:rPr lang="en-US" sz="4000" dirty="0" smtClean="0"/>
              <a:t> great</a:t>
            </a:r>
          </a:p>
          <a:p>
            <a:pPr lvl="1"/>
            <a:r>
              <a:rPr lang="en-US" sz="3600" dirty="0" smtClean="0"/>
              <a:t>As you can see smell links the cookies to great</a:t>
            </a:r>
          </a:p>
          <a:p>
            <a:pPr marL="457200" lvl="1" indent="0">
              <a:buNone/>
            </a:pPr>
            <a:endParaRPr lang="en-US" sz="3600" dirty="0" smtClean="0"/>
          </a:p>
          <a:p>
            <a:r>
              <a:rPr lang="en-US" sz="4000" dirty="0" smtClean="0"/>
              <a:t>Baseball </a:t>
            </a:r>
            <a:r>
              <a:rPr lang="en-US" sz="4000" dirty="0" smtClean="0">
                <a:solidFill>
                  <a:srgbClr val="FFC000"/>
                </a:solidFill>
              </a:rPr>
              <a:t>is</a:t>
            </a:r>
            <a:r>
              <a:rPr lang="en-US" sz="4000" dirty="0" smtClean="0"/>
              <a:t> an exciting sport</a:t>
            </a:r>
          </a:p>
          <a:p>
            <a:pPr lvl="1"/>
            <a:r>
              <a:rPr lang="en-US" sz="3600" dirty="0" smtClean="0"/>
              <a:t>Is links baseball to an exciting sport</a:t>
            </a:r>
          </a:p>
          <a:p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2286000" y="1641764"/>
            <a:ext cx="24384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676400" y="3371850"/>
            <a:ext cx="24384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76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Helping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Comes before the action verb and helps it do its job</a:t>
            </a:r>
          </a:p>
          <a:p>
            <a:r>
              <a:rPr lang="en-US" sz="4000" dirty="0" smtClean="0"/>
              <a:t>There are 23 helping verbs</a:t>
            </a:r>
          </a:p>
          <a:p>
            <a:r>
              <a:rPr lang="en-US" sz="4000" dirty="0" smtClean="0"/>
              <a:t>Some of them are: </a:t>
            </a:r>
            <a:r>
              <a:rPr lang="en-US" sz="4000" i="1" dirty="0" smtClean="0"/>
              <a:t>can,</a:t>
            </a:r>
            <a:r>
              <a:rPr lang="en-US" sz="4000" i="1" dirty="0"/>
              <a:t> </a:t>
            </a:r>
            <a:r>
              <a:rPr lang="en-US" sz="4000" i="1" dirty="0" smtClean="0"/>
              <a:t>have,</a:t>
            </a:r>
            <a:r>
              <a:rPr lang="en-US" sz="4000" i="1" dirty="0"/>
              <a:t> </a:t>
            </a:r>
            <a:r>
              <a:rPr lang="en-US" sz="4000" i="1" dirty="0" smtClean="0"/>
              <a:t>am,</a:t>
            </a:r>
            <a:r>
              <a:rPr lang="en-US" sz="4000" i="1" dirty="0"/>
              <a:t> </a:t>
            </a:r>
            <a:r>
              <a:rPr lang="en-US" sz="4000" i="1" dirty="0" smtClean="0"/>
              <a:t>do,</a:t>
            </a:r>
            <a:r>
              <a:rPr lang="en-US" sz="4000" i="1" dirty="0"/>
              <a:t> </a:t>
            </a:r>
            <a:r>
              <a:rPr lang="en-US" sz="4000" i="1" dirty="0" smtClean="0"/>
              <a:t>be,</a:t>
            </a:r>
            <a:r>
              <a:rPr lang="en-US" sz="4000" i="1" dirty="0"/>
              <a:t> </a:t>
            </a:r>
            <a:r>
              <a:rPr lang="en-US" sz="4000" i="1" dirty="0" smtClean="0"/>
              <a:t>shall</a:t>
            </a:r>
            <a:r>
              <a:rPr lang="en-US" sz="4000" i="1" dirty="0"/>
              <a:t>      </a:t>
            </a:r>
            <a:endParaRPr lang="en-US" sz="4000" dirty="0" smtClean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2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7700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Examples of Sentences with Helping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00150"/>
            <a:ext cx="8229600" cy="3714750"/>
          </a:xfrm>
        </p:spPr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ducks </a:t>
            </a:r>
            <a:r>
              <a:rPr lang="en-US" sz="4000" dirty="0" smtClean="0">
                <a:solidFill>
                  <a:srgbClr val="FFC000"/>
                </a:solidFill>
              </a:rPr>
              <a:t>are</a:t>
            </a:r>
            <a:r>
              <a:rPr lang="en-US" sz="4000" dirty="0" smtClean="0"/>
              <a:t> swimming in the pond.</a:t>
            </a:r>
          </a:p>
          <a:p>
            <a:pPr lvl="1"/>
            <a:r>
              <a:rPr lang="en-US" sz="3600" dirty="0" smtClean="0"/>
              <a:t>As you can see are helps swimming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We will go to the park tomorrow afternoon</a:t>
            </a:r>
          </a:p>
          <a:p>
            <a:pPr lvl="1"/>
            <a:r>
              <a:rPr lang="en-US" sz="3600" dirty="0" smtClean="0"/>
              <a:t>Will helps go</a:t>
            </a:r>
          </a:p>
          <a:p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3048000" y="1662545"/>
            <a:ext cx="16764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956954" y="3257550"/>
            <a:ext cx="633846" cy="342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6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Watch this video to review verbs…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hlinkClick r:id="rId2"/>
              </a:rPr>
              <a:t>VIDEO</a:t>
            </a:r>
            <a:endParaRPr lang="en-US" sz="6000" dirty="0"/>
          </a:p>
        </p:txBody>
      </p:sp>
      <p:grpSp>
        <p:nvGrpSpPr>
          <p:cNvPr id="5" name="Group 4"/>
          <p:cNvGrpSpPr/>
          <p:nvPr/>
        </p:nvGrpSpPr>
        <p:grpSpPr>
          <a:xfrm>
            <a:off x="6019800" y="1911282"/>
            <a:ext cx="2395601" cy="2221281"/>
            <a:chOff x="152400" y="2712669"/>
            <a:chExt cx="2395601" cy="1916482"/>
          </a:xfrm>
        </p:grpSpPr>
        <p:pic>
          <p:nvPicPr>
            <p:cNvPr id="6" name="Picture 5" descr="http://farge.wikispaces.com/file/view/school_clipart_boy_writting.gif/32268015/school_clipart_boy_writting.gif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712669"/>
              <a:ext cx="2395601" cy="191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18853297">
              <a:off x="1288912" y="3785114"/>
              <a:ext cx="129304" cy="4617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6" descr="http://4.bp.blogspot.com/_aJRaiZDTOv4/TUMp1NiZlaI/AAAAAAAAABg/8kE64COrjf4/s1600/chalkboard%25252Bclip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11" y="2114550"/>
            <a:ext cx="1344777" cy="201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04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Verbs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Found in predicate of sentence</a:t>
            </a:r>
          </a:p>
          <a:p>
            <a:r>
              <a:rPr lang="en-US" sz="4000" dirty="0" smtClean="0"/>
              <a:t>Can show action</a:t>
            </a:r>
          </a:p>
          <a:p>
            <a:r>
              <a:rPr lang="en-US" sz="4000" dirty="0" smtClean="0"/>
              <a:t>Can link subject to predicate</a:t>
            </a:r>
          </a:p>
          <a:p>
            <a:r>
              <a:rPr lang="en-US" sz="4000" dirty="0" smtClean="0"/>
              <a:t>Can help an action verb</a:t>
            </a:r>
          </a:p>
          <a:p>
            <a:r>
              <a:rPr lang="en-US" sz="4000" dirty="0" smtClean="0"/>
              <a:t>3 types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9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Types of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80260"/>
              </p:ext>
            </p:extLst>
          </p:nvPr>
        </p:nvGraphicFramePr>
        <p:xfrm>
          <a:off x="609600" y="1200150"/>
          <a:ext cx="79248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38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BE1F19E-F7E2-4A9D-A3F7-AB312BB4C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5BE1F19E-F7E2-4A9D-A3F7-AB312BB4C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5BE1F19E-F7E2-4A9D-A3F7-AB312BB4C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5BE1F19E-F7E2-4A9D-A3F7-AB312BB4C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FE7B9D-A25C-498E-A5BB-9B22DC30A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22FE7B9D-A25C-498E-A5BB-9B22DC30A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22FE7B9D-A25C-498E-A5BB-9B22DC30A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graphicEl>
                                              <a:dgm id="{22FE7B9D-A25C-498E-A5BB-9B22DC30A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D98E36-0873-4871-BF5E-13521DEC5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6AD98E36-0873-4871-BF5E-13521DEC5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graphicEl>
                                              <a:dgm id="{6AD98E36-0873-4871-BF5E-13521DEC5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graphicEl>
                                              <a:dgm id="{6AD98E36-0873-4871-BF5E-13521DEC5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Action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Something a person or object can do</a:t>
            </a:r>
          </a:p>
          <a:p>
            <a:r>
              <a:rPr lang="en-US" sz="4000" dirty="0" smtClean="0"/>
              <a:t>Examples</a:t>
            </a:r>
          </a:p>
          <a:p>
            <a:pPr lvl="1"/>
            <a:r>
              <a:rPr lang="en-US" sz="2400" dirty="0" smtClean="0"/>
              <a:t>Sprint</a:t>
            </a:r>
          </a:p>
          <a:p>
            <a:pPr lvl="1"/>
            <a:r>
              <a:rPr lang="en-US" sz="2400" dirty="0" smtClean="0"/>
              <a:t>Jump</a:t>
            </a:r>
          </a:p>
          <a:p>
            <a:pPr lvl="1"/>
            <a:r>
              <a:rPr lang="en-US" sz="2400" dirty="0" smtClean="0"/>
              <a:t>Swim</a:t>
            </a:r>
          </a:p>
          <a:p>
            <a:pPr lvl="1"/>
            <a:r>
              <a:rPr lang="en-US" sz="2400" dirty="0" smtClean="0"/>
              <a:t>Play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jogging boy by johnny_automatic - cartoon of a boy jogging or running from www.usda.gov/cnpp/KidsPyra/ &#10;&#10;National Agricultural Library, Agricultural Research Service, U. S. Department of Agricul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85950"/>
            <a:ext cx="1905000" cy="300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09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Practice Action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Click on the action verb in the following sentences.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6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Practice Action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u="sng" dirty="0" smtClean="0">
                <a:hlinkClick r:id="rId2" action="ppaction://hlinksldjump"/>
              </a:rPr>
              <a:t>The cat</a:t>
            </a:r>
            <a:r>
              <a:rPr lang="en-US" sz="6000" u="sng" dirty="0" smtClean="0">
                <a:hlinkClick r:id="" action="ppaction://hlinkshowjump?jump=nextslide"/>
              </a:rPr>
              <a:t> </a:t>
            </a:r>
            <a:r>
              <a:rPr lang="en-US" sz="6000" u="sng" dirty="0" smtClean="0">
                <a:hlinkClick r:id="rId3" action="ppaction://hlinksldjump"/>
              </a:rPr>
              <a:t>leaped </a:t>
            </a:r>
            <a:r>
              <a:rPr lang="en-US" sz="6000" dirty="0" smtClean="0">
                <a:hlinkClick r:id="rId2" action="ppaction://hlinksldjump"/>
              </a:rPr>
              <a:t>over the wooden fence</a:t>
            </a:r>
            <a:r>
              <a:rPr lang="en-US" sz="6000" dirty="0" smtClean="0"/>
              <a:t>.</a:t>
            </a:r>
            <a:endParaRPr lang="en-US" sz="6000" dirty="0"/>
          </a:p>
        </p:txBody>
      </p:sp>
      <p:pic>
        <p:nvPicPr>
          <p:cNvPr id="3074" name="Picture 2" descr="Leaping cat by zeimusu - hand trace of jumping black cat&#10;and test of non-English tags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115" y="3333750"/>
            <a:ext cx="3511334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7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300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Correct</a:t>
            </a:r>
            <a:endParaRPr lang="en-US" sz="138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3581400" y="2686050"/>
            <a:ext cx="2057400" cy="12001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300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incorrect</a:t>
            </a:r>
            <a:endParaRPr lang="en-US" sz="11500" dirty="0"/>
          </a:p>
        </p:txBody>
      </p:sp>
      <p:sp>
        <p:nvSpPr>
          <p:cNvPr id="3" name="Action Button: Back or Previous 2">
            <a:hlinkClick r:id="rId3" action="ppaction://hlinksldjump" highlightClick="1"/>
          </p:cNvPr>
          <p:cNvSpPr/>
          <p:nvPr/>
        </p:nvSpPr>
        <p:spPr>
          <a:xfrm>
            <a:off x="3886200" y="3015962"/>
            <a:ext cx="1905000" cy="13144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7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rgbClr val="FFC000"/>
                </a:solidFill>
              </a:rPr>
              <a:t>Practice Action Verbs</a:t>
            </a:r>
            <a:endParaRPr lang="en-US" sz="5400" cap="none" dirty="0">
              <a:solidFill>
                <a:srgbClr val="FFC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u="sng" dirty="0" smtClean="0">
                <a:hlinkClick r:id="rId2" action="ppaction://hlinksldjump"/>
              </a:rPr>
              <a:t>John and Joe </a:t>
            </a:r>
            <a:r>
              <a:rPr lang="en-US" sz="6000" u="sng" dirty="0" smtClean="0">
                <a:hlinkClick r:id="rId3" action="ppaction://hlinksldjump"/>
              </a:rPr>
              <a:t>play </a:t>
            </a:r>
            <a:r>
              <a:rPr lang="en-US" sz="6000" u="sng" dirty="0" smtClean="0">
                <a:hlinkClick r:id="rId2" action="ppaction://hlinksldjump"/>
              </a:rPr>
              <a:t>tennis all afternoon.</a:t>
            </a:r>
            <a:endParaRPr lang="en-US" sz="6000" dirty="0"/>
          </a:p>
        </p:txBody>
      </p:sp>
      <p:pic>
        <p:nvPicPr>
          <p:cNvPr id="4100" name="Picture 4" descr="Tennis ball by Gioppino -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81350"/>
            <a:ext cx="1219199" cy="117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42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Custom 3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DC9E1F"/>
      </a:hlink>
      <a:folHlink>
        <a:srgbClr val="DC9E1F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1358</TotalTime>
  <Words>198</Words>
  <Application>Microsoft Office PowerPoint</Application>
  <PresentationFormat>On-screen Show (16:9)</PresentationFormat>
  <Paragraphs>74</Paragraphs>
  <Slides>16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Arial Narrow</vt:lpstr>
      <vt:lpstr>Arial</vt:lpstr>
      <vt:lpstr>Horizon</vt:lpstr>
      <vt:lpstr>Verbs</vt:lpstr>
      <vt:lpstr>Verbs</vt:lpstr>
      <vt:lpstr>Types of Verbs</vt:lpstr>
      <vt:lpstr>Action Verbs</vt:lpstr>
      <vt:lpstr>Practice Action Verbs</vt:lpstr>
      <vt:lpstr>Practice Action Verbs</vt:lpstr>
      <vt:lpstr>Correct</vt:lpstr>
      <vt:lpstr>incorrect</vt:lpstr>
      <vt:lpstr>Practice Action Verbs</vt:lpstr>
      <vt:lpstr>   Correct Its time to move on to linking verbs!</vt:lpstr>
      <vt:lpstr>incorrect</vt:lpstr>
      <vt:lpstr>Linking Verbs</vt:lpstr>
      <vt:lpstr>Examples of Sentences with Linking Verbs</vt:lpstr>
      <vt:lpstr>Helping Verbs</vt:lpstr>
      <vt:lpstr>Examples of Sentences with Helping Verbs</vt:lpstr>
      <vt:lpstr>Watch this video to review verbs…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</dc:creator>
  <cp:lastModifiedBy>SONJA YODER</cp:lastModifiedBy>
  <cp:revision>66</cp:revision>
  <dcterms:created xsi:type="dcterms:W3CDTF">2014-07-01T15:52:38Z</dcterms:created>
  <dcterms:modified xsi:type="dcterms:W3CDTF">2015-10-27T15:47:42Z</dcterms:modified>
</cp:coreProperties>
</file>