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5" r:id="rId16"/>
    <p:sldId id="270" r:id="rId17"/>
    <p:sldId id="272" r:id="rId18"/>
    <p:sldId id="271"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342"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1729FD4-29D8-4C40-8102-4A215A5186B8}" type="datetimeFigureOut">
              <a:rPr lang="en-US" smtClean="0"/>
              <a:t>9/5/2016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932B074-6E8D-40CF-9985-40506558BAD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729FD4-29D8-4C40-8102-4A215A5186B8}"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32B074-6E8D-40CF-9985-40506558BAD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729FD4-29D8-4C40-8102-4A215A5186B8}"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32B074-6E8D-40CF-9985-40506558BAD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729FD4-29D8-4C40-8102-4A215A5186B8}"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32B074-6E8D-40CF-9985-40506558BAD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1729FD4-29D8-4C40-8102-4A215A5186B8}"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32B074-6E8D-40CF-9985-40506558BAD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1729FD4-29D8-4C40-8102-4A215A5186B8}" type="datetimeFigureOut">
              <a:rPr lang="en-US" smtClean="0"/>
              <a:t>9/5/2016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32B074-6E8D-40CF-9985-40506558BAD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1729FD4-29D8-4C40-8102-4A215A5186B8}" type="datetimeFigureOut">
              <a:rPr lang="en-US" smtClean="0"/>
              <a:t>9/5/2016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32B074-6E8D-40CF-9985-40506558BAD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1729FD4-29D8-4C40-8102-4A215A5186B8}" type="datetimeFigureOut">
              <a:rPr lang="en-US" smtClean="0"/>
              <a:t>9/5/2016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32B074-6E8D-40CF-9985-40506558BAD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729FD4-29D8-4C40-8102-4A215A5186B8}" type="datetimeFigureOut">
              <a:rPr lang="en-US" smtClean="0"/>
              <a:t>9/5/2016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32B074-6E8D-40CF-9985-40506558BAD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1729FD4-29D8-4C40-8102-4A215A5186B8}" type="datetimeFigureOut">
              <a:rPr lang="en-US" smtClean="0"/>
              <a:t>9/5/2016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32B074-6E8D-40CF-9985-40506558BAD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1729FD4-29D8-4C40-8102-4A215A5186B8}" type="datetimeFigureOut">
              <a:rPr lang="en-US" smtClean="0"/>
              <a:t>9/5/2016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932B074-6E8D-40CF-9985-40506558BAD4}"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1729FD4-29D8-4C40-8102-4A215A5186B8}" type="datetimeFigureOut">
              <a:rPr lang="en-US" smtClean="0"/>
              <a:t>9/5/2016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932B074-6E8D-40CF-9985-40506558BAD4}"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gif"/><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Weight, Mass, Volume and Density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59983896"/>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volume of some everyday items?</a:t>
            </a:r>
            <a:endParaRPr lang="en-US" dirty="0"/>
          </a:p>
        </p:txBody>
      </p:sp>
      <p:sp>
        <p:nvSpPr>
          <p:cNvPr id="3" name="Content Placeholder 2"/>
          <p:cNvSpPr>
            <a:spLocks noGrp="1"/>
          </p:cNvSpPr>
          <p:nvPr>
            <p:ph idx="1"/>
          </p:nvPr>
        </p:nvSpPr>
        <p:spPr/>
        <p:txBody>
          <a:bodyPr/>
          <a:lstStyle/>
          <a:p>
            <a:r>
              <a:rPr lang="en-US" dirty="0" smtClean="0"/>
              <a:t>Some plastic soda bottles hold 1 liter of liquid</a:t>
            </a:r>
          </a:p>
          <a:p>
            <a:r>
              <a:rPr lang="en-US" dirty="0" smtClean="0"/>
              <a:t>A teaspoon full of water has a volume of about 5 mL</a:t>
            </a:r>
          </a:p>
          <a:p>
            <a:r>
              <a:rPr lang="en-US" dirty="0" smtClean="0"/>
              <a:t>A can of soda contain 355 mL of liquid</a:t>
            </a:r>
            <a:endParaRPr lang="en-US" dirty="0"/>
          </a:p>
        </p:txBody>
      </p:sp>
      <p:pic>
        <p:nvPicPr>
          <p:cNvPr id="8194" name="Picture 2" descr="http://dovsbythecase.com/catalog2/images/coke%202%20li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657600"/>
            <a:ext cx="2667000" cy="2667000"/>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http://www.yucatanliving.com/article-photos/dengue/wat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4095750"/>
            <a:ext cx="2381250" cy="1790700"/>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http://midnightcafe.files.wordpress.com/2007/04/coke_ca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3532909"/>
            <a:ext cx="1447800" cy="27106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1234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8198"/>
                                        </p:tgtEl>
                                        <p:attrNameLst>
                                          <p:attrName>style.visibility</p:attrName>
                                        </p:attrNameLst>
                                      </p:cBhvr>
                                      <p:to>
                                        <p:strVal val="visible"/>
                                      </p:to>
                                    </p:set>
                                    <p:animEffect transition="in" filter="wheel(1)">
                                      <p:cBhvr>
                                        <p:cTn id="22" dur="2000"/>
                                        <p:tgtEl>
                                          <p:spTgt spid="8198"/>
                                        </p:tgtEl>
                                      </p:cBhvr>
                                    </p:animEffect>
                                  </p:childTnLst>
                                </p:cTn>
                              </p:par>
                              <p:par>
                                <p:cTn id="23" presetID="21" presetClass="entr" presetSubtype="1" fill="hold" nodeType="withEffect">
                                  <p:stCondLst>
                                    <p:cond delay="0"/>
                                  </p:stCondLst>
                                  <p:childTnLst>
                                    <p:set>
                                      <p:cBhvr>
                                        <p:cTn id="24" dur="1" fill="hold">
                                          <p:stCondLst>
                                            <p:cond delay="0"/>
                                          </p:stCondLst>
                                        </p:cTn>
                                        <p:tgtEl>
                                          <p:spTgt spid="8194"/>
                                        </p:tgtEl>
                                        <p:attrNameLst>
                                          <p:attrName>style.visibility</p:attrName>
                                        </p:attrNameLst>
                                      </p:cBhvr>
                                      <p:to>
                                        <p:strVal val="visible"/>
                                      </p:to>
                                    </p:set>
                                    <p:animEffect transition="in" filter="wheel(1)">
                                      <p:cBhvr>
                                        <p:cTn id="25" dur="2000"/>
                                        <p:tgtEl>
                                          <p:spTgt spid="8194"/>
                                        </p:tgtEl>
                                      </p:cBhvr>
                                    </p:animEffect>
                                  </p:childTnLst>
                                </p:cTn>
                              </p:par>
                              <p:par>
                                <p:cTn id="26" presetID="21" presetClass="entr" presetSubtype="1" fill="hold" nodeType="withEffect">
                                  <p:stCondLst>
                                    <p:cond delay="0"/>
                                  </p:stCondLst>
                                  <p:childTnLst>
                                    <p:set>
                                      <p:cBhvr>
                                        <p:cTn id="27" dur="1" fill="hold">
                                          <p:stCondLst>
                                            <p:cond delay="0"/>
                                          </p:stCondLst>
                                        </p:cTn>
                                        <p:tgtEl>
                                          <p:spTgt spid="8196"/>
                                        </p:tgtEl>
                                        <p:attrNameLst>
                                          <p:attrName>style.visibility</p:attrName>
                                        </p:attrNameLst>
                                      </p:cBhvr>
                                      <p:to>
                                        <p:strVal val="visible"/>
                                      </p:to>
                                    </p:set>
                                    <p:animEffect transition="in" filter="wheel(1)">
                                      <p:cBhvr>
                                        <p:cTn id="28" dur="20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static.unplugged.rcrwireless.com/wp-content/uploads/2010/07/Colonial_Bri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3816518"/>
            <a:ext cx="4565073" cy="304148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dirty="0" smtClean="0"/>
              <a:t>How do you calculate the volume of a solid rectangular object?</a:t>
            </a:r>
            <a:endParaRPr lang="en-US" dirty="0"/>
          </a:p>
        </p:txBody>
      </p:sp>
      <p:sp>
        <p:nvSpPr>
          <p:cNvPr id="3" name="Content Placeholder 2"/>
          <p:cNvSpPr>
            <a:spLocks noGrp="1"/>
          </p:cNvSpPr>
          <p:nvPr>
            <p:ph idx="1"/>
          </p:nvPr>
        </p:nvSpPr>
        <p:spPr/>
        <p:txBody>
          <a:bodyPr/>
          <a:lstStyle/>
          <a:p>
            <a:r>
              <a:rPr lang="en-US" dirty="0" smtClean="0"/>
              <a:t>The volumes of solid objects are usually expressed in </a:t>
            </a:r>
            <a:r>
              <a:rPr lang="en-US" b="1" dirty="0" smtClean="0"/>
              <a:t>cm</a:t>
            </a:r>
            <a:r>
              <a:rPr lang="en-US" b="1" baseline="30000" dirty="0" smtClean="0"/>
              <a:t>3</a:t>
            </a:r>
            <a:r>
              <a:rPr lang="en-US" b="1" dirty="0" smtClean="0"/>
              <a:t> </a:t>
            </a:r>
          </a:p>
          <a:p>
            <a:r>
              <a:rPr lang="en-US" dirty="0" smtClean="0"/>
              <a:t>If you want to know the volume of a rectangular object, such as a brick, you need to measure the object’s length, width, and height, then, you multiply these values </a:t>
            </a:r>
            <a:endParaRPr lang="en-US" dirty="0"/>
          </a:p>
          <a:p>
            <a:pPr marL="0" indent="0">
              <a:buNone/>
            </a:pPr>
            <a:endParaRPr lang="en-US" baseline="30000" dirty="0"/>
          </a:p>
        </p:txBody>
      </p:sp>
    </p:spTree>
    <p:extLst>
      <p:ext uri="{BB962C8B-B14F-4D97-AF65-F5344CB8AC3E}">
        <p14:creationId xmlns:p14="http://schemas.microsoft.com/office/powerpoint/2010/main" val="161121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9218"/>
                                        </p:tgtEl>
                                        <p:attrNameLst>
                                          <p:attrName>style.visibility</p:attrName>
                                        </p:attrNameLst>
                                      </p:cBhvr>
                                      <p:to>
                                        <p:strVal val="visible"/>
                                      </p:to>
                                    </p:set>
                                    <p:animEffect transition="in" filter="wipe(down)">
                                      <p:cBhvr>
                                        <p:cTn id="17" dur="5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Calculating Volume of a solid rectangular object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Volume = Length x Width x Height</a:t>
            </a:r>
          </a:p>
          <a:p>
            <a:endParaRPr lang="en-US" dirty="0"/>
          </a:p>
          <a:p>
            <a:endParaRPr lang="en-US" dirty="0" smtClean="0"/>
          </a:p>
          <a:p>
            <a:pPr marL="0" indent="0">
              <a:buNone/>
            </a:pPr>
            <a:endParaRPr lang="en-US" dirty="0"/>
          </a:p>
          <a:p>
            <a:endParaRPr lang="en-US" dirty="0" smtClean="0"/>
          </a:p>
          <a:p>
            <a:endParaRPr lang="en-US" dirty="0"/>
          </a:p>
          <a:p>
            <a:endParaRPr lang="en-US" dirty="0" smtClean="0"/>
          </a:p>
          <a:p>
            <a:r>
              <a:rPr lang="en-US" dirty="0" smtClean="0"/>
              <a:t>Measurements always have units, so when you multiply the 3 measurements, you must multiply the units as well as the numbers</a:t>
            </a:r>
          </a:p>
          <a:p>
            <a:pPr lvl="1">
              <a:buBlip>
                <a:blip r:embed="rId2"/>
              </a:buBlip>
            </a:pPr>
            <a:r>
              <a:rPr lang="en-US" dirty="0" smtClean="0"/>
              <a:t>Units = cm x cm x cm = cm</a:t>
            </a:r>
            <a:r>
              <a:rPr lang="en-US" baseline="30000" dirty="0" smtClean="0"/>
              <a:t>3</a:t>
            </a:r>
            <a:endParaRPr lang="en-US" dirty="0" smtClean="0"/>
          </a:p>
          <a:p>
            <a:endParaRPr lang="en-US" dirty="0"/>
          </a:p>
        </p:txBody>
      </p:sp>
      <p:grpSp>
        <p:nvGrpSpPr>
          <p:cNvPr id="18" name="Group 17"/>
          <p:cNvGrpSpPr/>
          <p:nvPr/>
        </p:nvGrpSpPr>
        <p:grpSpPr>
          <a:xfrm>
            <a:off x="1430109" y="2426918"/>
            <a:ext cx="4574373" cy="2318459"/>
            <a:chOff x="1681692" y="2559821"/>
            <a:chExt cx="4574373" cy="2318459"/>
          </a:xfrm>
        </p:grpSpPr>
        <p:grpSp>
          <p:nvGrpSpPr>
            <p:cNvPr id="13" name="Group 12"/>
            <p:cNvGrpSpPr/>
            <p:nvPr/>
          </p:nvGrpSpPr>
          <p:grpSpPr>
            <a:xfrm>
              <a:off x="2764714" y="2559821"/>
              <a:ext cx="3491351" cy="1915389"/>
              <a:chOff x="827804" y="3117272"/>
              <a:chExt cx="3491351" cy="1915389"/>
            </a:xfrm>
          </p:grpSpPr>
          <p:sp>
            <p:nvSpPr>
              <p:cNvPr id="5" name="Rectangle 4"/>
              <p:cNvSpPr/>
              <p:nvPr/>
            </p:nvSpPr>
            <p:spPr>
              <a:xfrm>
                <a:off x="838200" y="3124200"/>
                <a:ext cx="2971800" cy="13716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343891" y="3657600"/>
                <a:ext cx="2971800" cy="13716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arallelogram 10"/>
              <p:cNvSpPr/>
              <p:nvPr/>
            </p:nvSpPr>
            <p:spPr>
              <a:xfrm>
                <a:off x="827804" y="3117272"/>
                <a:ext cx="520272" cy="1915389"/>
              </a:xfrm>
              <a:custGeom>
                <a:avLst/>
                <a:gdLst>
                  <a:gd name="connsiteX0" fmla="*/ 0 w 1066800"/>
                  <a:gd name="connsiteY0" fmla="*/ 1208809 h 1208809"/>
                  <a:gd name="connsiteX1" fmla="*/ 315186 w 1066800"/>
                  <a:gd name="connsiteY1" fmla="*/ 0 h 1208809"/>
                  <a:gd name="connsiteX2" fmla="*/ 1066800 w 1066800"/>
                  <a:gd name="connsiteY2" fmla="*/ 0 h 1208809"/>
                  <a:gd name="connsiteX3" fmla="*/ 751614 w 1066800"/>
                  <a:gd name="connsiteY3" fmla="*/ 1208809 h 1208809"/>
                  <a:gd name="connsiteX4" fmla="*/ 0 w 1066800"/>
                  <a:gd name="connsiteY4" fmla="*/ 1208809 h 1208809"/>
                  <a:gd name="connsiteX0" fmla="*/ 0 w 1066800"/>
                  <a:gd name="connsiteY0" fmla="*/ 1555172 h 1555172"/>
                  <a:gd name="connsiteX1" fmla="*/ 315186 w 1066800"/>
                  <a:gd name="connsiteY1" fmla="*/ 0 h 1555172"/>
                  <a:gd name="connsiteX2" fmla="*/ 1066800 w 1066800"/>
                  <a:gd name="connsiteY2" fmla="*/ 346363 h 1555172"/>
                  <a:gd name="connsiteX3" fmla="*/ 751614 w 1066800"/>
                  <a:gd name="connsiteY3" fmla="*/ 1555172 h 1555172"/>
                  <a:gd name="connsiteX4" fmla="*/ 0 w 1066800"/>
                  <a:gd name="connsiteY4" fmla="*/ 1555172 h 1555172"/>
                  <a:gd name="connsiteX0" fmla="*/ 0 w 1066800"/>
                  <a:gd name="connsiteY0" fmla="*/ 1555172 h 1873826"/>
                  <a:gd name="connsiteX1" fmla="*/ 315186 w 1066800"/>
                  <a:gd name="connsiteY1" fmla="*/ 0 h 1873826"/>
                  <a:gd name="connsiteX2" fmla="*/ 1066800 w 1066800"/>
                  <a:gd name="connsiteY2" fmla="*/ 346363 h 1873826"/>
                  <a:gd name="connsiteX3" fmla="*/ 820887 w 1066800"/>
                  <a:gd name="connsiteY3" fmla="*/ 1873826 h 1873826"/>
                  <a:gd name="connsiteX4" fmla="*/ 0 w 1066800"/>
                  <a:gd name="connsiteY4" fmla="*/ 1555172 h 1873826"/>
                  <a:gd name="connsiteX0" fmla="*/ 0 w 831272"/>
                  <a:gd name="connsiteY0" fmla="*/ 1555172 h 1873826"/>
                  <a:gd name="connsiteX1" fmla="*/ 315186 w 831272"/>
                  <a:gd name="connsiteY1" fmla="*/ 0 h 1873826"/>
                  <a:gd name="connsiteX2" fmla="*/ 831272 w 831272"/>
                  <a:gd name="connsiteY2" fmla="*/ 581890 h 1873826"/>
                  <a:gd name="connsiteX3" fmla="*/ 820887 w 831272"/>
                  <a:gd name="connsiteY3" fmla="*/ 1873826 h 1873826"/>
                  <a:gd name="connsiteX4" fmla="*/ 0 w 831272"/>
                  <a:gd name="connsiteY4" fmla="*/ 1555172 h 1873826"/>
                  <a:gd name="connsiteX0" fmla="*/ 3469 w 516086"/>
                  <a:gd name="connsiteY0" fmla="*/ 1485900 h 1873826"/>
                  <a:gd name="connsiteX1" fmla="*/ 0 w 516086"/>
                  <a:gd name="connsiteY1" fmla="*/ 0 h 1873826"/>
                  <a:gd name="connsiteX2" fmla="*/ 516086 w 516086"/>
                  <a:gd name="connsiteY2" fmla="*/ 581890 h 1873826"/>
                  <a:gd name="connsiteX3" fmla="*/ 505701 w 516086"/>
                  <a:gd name="connsiteY3" fmla="*/ 1873826 h 1873826"/>
                  <a:gd name="connsiteX4" fmla="*/ 3469 w 516086"/>
                  <a:gd name="connsiteY4" fmla="*/ 1485900 h 1873826"/>
                  <a:gd name="connsiteX0" fmla="*/ 17324 w 516086"/>
                  <a:gd name="connsiteY0" fmla="*/ 1430482 h 1873826"/>
                  <a:gd name="connsiteX1" fmla="*/ 0 w 516086"/>
                  <a:gd name="connsiteY1" fmla="*/ 0 h 1873826"/>
                  <a:gd name="connsiteX2" fmla="*/ 516086 w 516086"/>
                  <a:gd name="connsiteY2" fmla="*/ 581890 h 1873826"/>
                  <a:gd name="connsiteX3" fmla="*/ 505701 w 516086"/>
                  <a:gd name="connsiteY3" fmla="*/ 1873826 h 1873826"/>
                  <a:gd name="connsiteX4" fmla="*/ 17324 w 516086"/>
                  <a:gd name="connsiteY4" fmla="*/ 1430482 h 1873826"/>
                  <a:gd name="connsiteX0" fmla="*/ 3469 w 516086"/>
                  <a:gd name="connsiteY0" fmla="*/ 1388918 h 1873826"/>
                  <a:gd name="connsiteX1" fmla="*/ 0 w 516086"/>
                  <a:gd name="connsiteY1" fmla="*/ 0 h 1873826"/>
                  <a:gd name="connsiteX2" fmla="*/ 516086 w 516086"/>
                  <a:gd name="connsiteY2" fmla="*/ 581890 h 1873826"/>
                  <a:gd name="connsiteX3" fmla="*/ 505701 w 516086"/>
                  <a:gd name="connsiteY3" fmla="*/ 1873826 h 1873826"/>
                  <a:gd name="connsiteX4" fmla="*/ 3469 w 516086"/>
                  <a:gd name="connsiteY4" fmla="*/ 1388918 h 1873826"/>
                  <a:gd name="connsiteX0" fmla="*/ 3469 w 516086"/>
                  <a:gd name="connsiteY0" fmla="*/ 1388918 h 1887680"/>
                  <a:gd name="connsiteX1" fmla="*/ 0 w 516086"/>
                  <a:gd name="connsiteY1" fmla="*/ 0 h 1887680"/>
                  <a:gd name="connsiteX2" fmla="*/ 516086 w 516086"/>
                  <a:gd name="connsiteY2" fmla="*/ 581890 h 1887680"/>
                  <a:gd name="connsiteX3" fmla="*/ 464138 w 516086"/>
                  <a:gd name="connsiteY3" fmla="*/ 1887680 h 1887680"/>
                  <a:gd name="connsiteX4" fmla="*/ 3469 w 516086"/>
                  <a:gd name="connsiteY4" fmla="*/ 1388918 h 1887680"/>
                  <a:gd name="connsiteX0" fmla="*/ 3469 w 520272"/>
                  <a:gd name="connsiteY0" fmla="*/ 1388918 h 1915389"/>
                  <a:gd name="connsiteX1" fmla="*/ 0 w 520272"/>
                  <a:gd name="connsiteY1" fmla="*/ 0 h 1915389"/>
                  <a:gd name="connsiteX2" fmla="*/ 516086 w 520272"/>
                  <a:gd name="connsiteY2" fmla="*/ 581890 h 1915389"/>
                  <a:gd name="connsiteX3" fmla="*/ 519556 w 520272"/>
                  <a:gd name="connsiteY3" fmla="*/ 1915389 h 1915389"/>
                  <a:gd name="connsiteX4" fmla="*/ 3469 w 520272"/>
                  <a:gd name="connsiteY4" fmla="*/ 1388918 h 19153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0272" h="1915389">
                    <a:moveTo>
                      <a:pt x="3469" y="1388918"/>
                    </a:moveTo>
                    <a:cubicBezTo>
                      <a:pt x="2313" y="893618"/>
                      <a:pt x="1156" y="495300"/>
                      <a:pt x="0" y="0"/>
                    </a:cubicBezTo>
                    <a:lnTo>
                      <a:pt x="516086" y="581890"/>
                    </a:lnTo>
                    <a:cubicBezTo>
                      <a:pt x="512624" y="1012535"/>
                      <a:pt x="523018" y="1484744"/>
                      <a:pt x="519556" y="1915389"/>
                    </a:cubicBezTo>
                    <a:lnTo>
                      <a:pt x="3469" y="1388918"/>
                    </a:lnTo>
                    <a:close/>
                  </a:path>
                </a:pathLst>
              </a:cu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p:cNvSpPr/>
              <p:nvPr/>
            </p:nvSpPr>
            <p:spPr>
              <a:xfrm>
                <a:off x="3813463" y="3124200"/>
                <a:ext cx="505692" cy="533400"/>
              </a:xfrm>
              <a:prstGeom prst="triangle">
                <a:avLst>
                  <a:gd name="adj" fmla="val 2000"/>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extBox 13"/>
            <p:cNvSpPr txBox="1"/>
            <p:nvPr/>
          </p:nvSpPr>
          <p:spPr>
            <a:xfrm>
              <a:off x="4326081" y="4508948"/>
              <a:ext cx="914400" cy="369332"/>
            </a:xfrm>
            <a:prstGeom prst="rect">
              <a:avLst/>
            </a:prstGeom>
            <a:noFill/>
          </p:spPr>
          <p:txBody>
            <a:bodyPr wrap="square" rtlCol="0">
              <a:spAutoFit/>
            </a:bodyPr>
            <a:lstStyle/>
            <a:p>
              <a:r>
                <a:rPr lang="en-US" dirty="0" smtClean="0"/>
                <a:t>Length</a:t>
              </a:r>
              <a:endParaRPr lang="en-US" dirty="0"/>
            </a:p>
          </p:txBody>
        </p:sp>
        <p:sp>
          <p:nvSpPr>
            <p:cNvPr id="15" name="TextBox 14"/>
            <p:cNvSpPr txBox="1"/>
            <p:nvPr/>
          </p:nvSpPr>
          <p:spPr>
            <a:xfrm>
              <a:off x="2138892" y="4139616"/>
              <a:ext cx="914400" cy="369332"/>
            </a:xfrm>
            <a:prstGeom prst="rect">
              <a:avLst/>
            </a:prstGeom>
            <a:noFill/>
          </p:spPr>
          <p:txBody>
            <a:bodyPr wrap="square" rtlCol="0">
              <a:spAutoFit/>
            </a:bodyPr>
            <a:lstStyle/>
            <a:p>
              <a:r>
                <a:rPr lang="en-US" dirty="0" smtClean="0"/>
                <a:t>Width</a:t>
              </a:r>
              <a:endParaRPr lang="en-US" dirty="0"/>
            </a:p>
          </p:txBody>
        </p:sp>
        <p:sp>
          <p:nvSpPr>
            <p:cNvPr id="16" name="TextBox 15"/>
            <p:cNvSpPr txBox="1"/>
            <p:nvPr/>
          </p:nvSpPr>
          <p:spPr>
            <a:xfrm>
              <a:off x="1681692" y="3206234"/>
              <a:ext cx="914400" cy="369332"/>
            </a:xfrm>
            <a:prstGeom prst="rect">
              <a:avLst/>
            </a:prstGeom>
            <a:noFill/>
          </p:spPr>
          <p:txBody>
            <a:bodyPr wrap="square" rtlCol="0">
              <a:spAutoFit/>
            </a:bodyPr>
            <a:lstStyle/>
            <a:p>
              <a:r>
                <a:rPr lang="en-US" dirty="0" smtClean="0"/>
                <a:t>Height</a:t>
              </a:r>
              <a:endParaRPr lang="en-US" dirty="0"/>
            </a:p>
          </p:txBody>
        </p:sp>
      </p:grpSp>
    </p:spTree>
    <p:extLst>
      <p:ext uri="{BB962C8B-B14F-4D97-AF65-F5344CB8AC3E}">
        <p14:creationId xmlns:p14="http://schemas.microsoft.com/office/powerpoint/2010/main" val="225550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500"/>
                                        <p:tgtEl>
                                          <p:spTgt spid="3">
                                            <p:txEl>
                                              <p:pRg st="7" end="7"/>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8" end="8"/>
                                            </p:txEl>
                                          </p:spTgt>
                                        </p:tgtEl>
                                        <p:attrNameLst>
                                          <p:attrName>style.visibility</p:attrName>
                                        </p:attrNameLst>
                                      </p:cBhvr>
                                      <p:to>
                                        <p:strVal val="visible"/>
                                      </p:to>
                                    </p:set>
                                    <p:animEffect transition="in" filter="fade">
                                      <p:cBhvr>
                                        <p:cTn id="2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can you measure the volume of an irregularly shaped object?</a:t>
            </a:r>
            <a:endParaRPr lang="en-US" dirty="0"/>
          </a:p>
        </p:txBody>
      </p:sp>
      <p:sp>
        <p:nvSpPr>
          <p:cNvPr id="3" name="Content Placeholder 2"/>
          <p:cNvSpPr>
            <a:spLocks noGrp="1"/>
          </p:cNvSpPr>
          <p:nvPr>
            <p:ph idx="1"/>
          </p:nvPr>
        </p:nvSpPr>
        <p:spPr/>
        <p:txBody>
          <a:bodyPr/>
          <a:lstStyle/>
          <a:p>
            <a:r>
              <a:rPr lang="en-US" dirty="0" smtClean="0"/>
              <a:t>The most commonly used way to measure the volume of an irregularly shaped object, such as a rock, is to use the </a:t>
            </a:r>
            <a:r>
              <a:rPr lang="en-US" b="1" dirty="0" smtClean="0"/>
              <a:t>water displacement method</a:t>
            </a:r>
            <a:endParaRPr lang="en-US" dirty="0" smtClean="0"/>
          </a:p>
          <a:p>
            <a:r>
              <a:rPr lang="en-US" dirty="0" smtClean="0"/>
              <a:t>First you fill up a graduated cylinder with a level of water that will cover the object</a:t>
            </a:r>
          </a:p>
          <a:p>
            <a:r>
              <a:rPr lang="en-US" dirty="0" smtClean="0"/>
              <a:t>Then you drop the irregularly shaped object into the graduated cylinder of water and observe how much higher the water level becomes</a:t>
            </a:r>
            <a:endParaRPr lang="en-US" dirty="0"/>
          </a:p>
        </p:txBody>
      </p:sp>
    </p:spTree>
    <p:extLst>
      <p:ext uri="{BB962C8B-B14F-4D97-AF65-F5344CB8AC3E}">
        <p14:creationId xmlns:p14="http://schemas.microsoft.com/office/powerpoint/2010/main" val="4184293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can you measure the volume of an irregularly shaped object?</a:t>
            </a:r>
          </a:p>
        </p:txBody>
      </p:sp>
      <p:sp>
        <p:nvSpPr>
          <p:cNvPr id="3" name="Content Placeholder 2"/>
          <p:cNvSpPr>
            <a:spLocks noGrp="1"/>
          </p:cNvSpPr>
          <p:nvPr>
            <p:ph idx="1"/>
          </p:nvPr>
        </p:nvSpPr>
        <p:spPr>
          <a:xfrm>
            <a:off x="457200" y="1935480"/>
            <a:ext cx="8382000" cy="4160520"/>
          </a:xfrm>
        </p:spPr>
        <p:txBody>
          <a:bodyPr>
            <a:normAutofit/>
          </a:bodyPr>
          <a:lstStyle/>
          <a:p>
            <a:r>
              <a:rPr lang="en-US" dirty="0" smtClean="0"/>
              <a:t>The volume of the object would be the difference between the volume of the object in the water from the volume of just the water</a:t>
            </a:r>
          </a:p>
          <a:p>
            <a:r>
              <a:rPr lang="en-US" dirty="0" smtClean="0"/>
              <a:t>Subtracting these two volumes will give you the volume of an irregularly shaped object</a:t>
            </a:r>
          </a:p>
        </p:txBody>
      </p:sp>
      <p:pic>
        <p:nvPicPr>
          <p:cNvPr id="10242" name="Picture 2" descr="http://smithscience201.wikispaces.com/file/view/waterdis-main_Full.jpg/56482648/waterdis-main_Fu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4015740"/>
            <a:ext cx="2057400" cy="2884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1702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10242"/>
                                        </p:tgtEl>
                                        <p:attrNameLst>
                                          <p:attrName>style.visibility</p:attrName>
                                        </p:attrNameLst>
                                      </p:cBhvr>
                                      <p:to>
                                        <p:strVal val="visible"/>
                                      </p:to>
                                    </p:set>
                                    <p:anim calcmode="lin" valueType="num">
                                      <p:cBhvr>
                                        <p:cTn id="17" dur="500" fill="hold"/>
                                        <p:tgtEl>
                                          <p:spTgt spid="10242"/>
                                        </p:tgtEl>
                                        <p:attrNameLst>
                                          <p:attrName>ppt_w</p:attrName>
                                        </p:attrNameLst>
                                      </p:cBhvr>
                                      <p:tavLst>
                                        <p:tav tm="0">
                                          <p:val>
                                            <p:fltVal val="0"/>
                                          </p:val>
                                        </p:tav>
                                        <p:tav tm="100000">
                                          <p:val>
                                            <p:strVal val="#ppt_w"/>
                                          </p:val>
                                        </p:tav>
                                      </p:tavLst>
                                    </p:anim>
                                    <p:anim calcmode="lin" valueType="num">
                                      <p:cBhvr>
                                        <p:cTn id="18" dur="500" fill="hold"/>
                                        <p:tgtEl>
                                          <p:spTgt spid="10242"/>
                                        </p:tgtEl>
                                        <p:attrNameLst>
                                          <p:attrName>ppt_h</p:attrName>
                                        </p:attrNameLst>
                                      </p:cBhvr>
                                      <p:tavLst>
                                        <p:tav tm="0">
                                          <p:val>
                                            <p:fltVal val="0"/>
                                          </p:val>
                                        </p:tav>
                                        <p:tav tm="100000">
                                          <p:val>
                                            <p:strVal val="#ppt_h"/>
                                          </p:val>
                                        </p:tav>
                                      </p:tavLst>
                                    </p:anim>
                                    <p:animEffect transition="in" filter="fade">
                                      <p:cBhvr>
                                        <p:cTn id="19" dur="5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 graduated cylinder</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4495800"/>
            <a:ext cx="1752600" cy="2238375"/>
          </a:xfrm>
          <a:prstGeom prst="rect">
            <a:avLst/>
          </a:prstGeom>
        </p:spPr>
      </p:pic>
      <p:sp>
        <p:nvSpPr>
          <p:cNvPr id="3" name="Content Placeholder 2"/>
          <p:cNvSpPr>
            <a:spLocks noGrp="1"/>
          </p:cNvSpPr>
          <p:nvPr>
            <p:ph idx="1"/>
          </p:nvPr>
        </p:nvSpPr>
        <p:spPr>
          <a:xfrm>
            <a:off x="-152400" y="1935480"/>
            <a:ext cx="8839200" cy="4389120"/>
          </a:xfrm>
        </p:spPr>
        <p:txBody>
          <a:bodyPr/>
          <a:lstStyle/>
          <a:p>
            <a:r>
              <a:rPr lang="en-US" dirty="0"/>
              <a:t>The way to read the </a:t>
            </a:r>
            <a:r>
              <a:rPr lang="en-US" dirty="0" smtClean="0"/>
              <a:t>volume when using a graduated cylinder </a:t>
            </a:r>
            <a:r>
              <a:rPr lang="en-US" dirty="0"/>
              <a:t>is to see where the </a:t>
            </a:r>
            <a:r>
              <a:rPr lang="en-US" b="1" u="sng" dirty="0"/>
              <a:t>lowest part of the meniscus is on the scale</a:t>
            </a:r>
            <a:r>
              <a:rPr lang="en-US" b="1" u="sng" dirty="0" smtClean="0"/>
              <a:t>.</a:t>
            </a:r>
            <a:endParaRPr lang="en-US" dirty="0" smtClean="0"/>
          </a:p>
          <a:p>
            <a:r>
              <a:rPr lang="en-US" dirty="0" smtClean="0"/>
              <a:t>The </a:t>
            </a:r>
            <a:r>
              <a:rPr lang="en-US" dirty="0"/>
              <a:t>meniscus is </a:t>
            </a:r>
            <a:r>
              <a:rPr lang="en-US" dirty="0" smtClean="0"/>
              <a:t>the curve </a:t>
            </a:r>
            <a:r>
              <a:rPr lang="en-US" dirty="0"/>
              <a:t>of the surface of the liquid in the graduated cylinder. The surface is not flat, it's lower in the middle. This is due to surface tension, that pulls the water up the walls of the cylinder. </a:t>
            </a:r>
          </a:p>
        </p:txBody>
      </p:sp>
    </p:spTree>
    <p:extLst>
      <p:ext uri="{BB962C8B-B14F-4D97-AF65-F5344CB8AC3E}">
        <p14:creationId xmlns:p14="http://schemas.microsoft.com/office/powerpoint/2010/main" val="13109928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What is density?</a:t>
            </a:r>
            <a:endParaRPr lang="en-US" dirty="0"/>
          </a:p>
        </p:txBody>
      </p:sp>
      <p:sp>
        <p:nvSpPr>
          <p:cNvPr id="3" name="Content Placeholder 2"/>
          <p:cNvSpPr>
            <a:spLocks noGrp="1"/>
          </p:cNvSpPr>
          <p:nvPr>
            <p:ph idx="1"/>
          </p:nvPr>
        </p:nvSpPr>
        <p:spPr>
          <a:xfrm>
            <a:off x="457200" y="1524728"/>
            <a:ext cx="8229600" cy="4389120"/>
          </a:xfrm>
        </p:spPr>
        <p:txBody>
          <a:bodyPr/>
          <a:lstStyle/>
          <a:p>
            <a:r>
              <a:rPr lang="en-US" dirty="0" smtClean="0"/>
              <a:t>Samples of 2 different materials may have the same volume but they might not have the same mass</a:t>
            </a:r>
          </a:p>
          <a:p>
            <a:r>
              <a:rPr lang="en-US" dirty="0" smtClean="0"/>
              <a:t>For example, 1 kg of sand takes up much less space than 1 kg of feathers</a:t>
            </a:r>
          </a:p>
          <a:p>
            <a:r>
              <a:rPr lang="en-US" dirty="0" smtClean="0"/>
              <a:t>The volumes differ because sand and feathers have different densities</a:t>
            </a:r>
          </a:p>
          <a:p>
            <a:r>
              <a:rPr lang="en-US" b="1" dirty="0" smtClean="0"/>
              <a:t>Density</a:t>
            </a:r>
            <a:r>
              <a:rPr lang="en-US" dirty="0" smtClean="0"/>
              <a:t> relates the mass of a material in a given volume</a:t>
            </a:r>
            <a:endParaRPr lang="en-US" b="1" dirty="0"/>
          </a:p>
        </p:txBody>
      </p:sp>
      <p:pic>
        <p:nvPicPr>
          <p:cNvPr id="11266" name="Picture 2" descr="http://t1.gstatic.com/images?q=tbn:ANd9GcQQPQYa0fLywE7_5bSivIIJeVMe17EsAeLky2gMnwidUaObKHC86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4933639"/>
            <a:ext cx="2114266" cy="1693097"/>
          </a:xfrm>
          <a:prstGeom prst="rect">
            <a:avLst/>
          </a:prstGeom>
          <a:noFill/>
          <a:extLst>
            <a:ext uri="{909E8E84-426E-40DD-AFC4-6F175D3DCCD1}">
              <a14:hiddenFill xmlns:a14="http://schemas.microsoft.com/office/drawing/2010/main">
                <a:solidFill>
                  <a:srgbClr val="FFFFFF"/>
                </a:solidFill>
              </a14:hiddenFill>
            </a:ext>
          </a:extLst>
        </p:spPr>
      </p:pic>
      <p:pic>
        <p:nvPicPr>
          <p:cNvPr id="11268" name="Picture 4" descr="http://t0.gstatic.com/images?q=tbn:ANd9GcQ_bgNGPJ2Zd-UbiBkK5zfrdyDAK4rzYHenMb1biIyIPxUmJVydC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4597911"/>
            <a:ext cx="2257425" cy="2028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2842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1268"/>
                                        </p:tgtEl>
                                        <p:attrNameLst>
                                          <p:attrName>style.visibility</p:attrName>
                                        </p:attrNameLst>
                                      </p:cBhvr>
                                      <p:to>
                                        <p:strVal val="visible"/>
                                      </p:to>
                                    </p:set>
                                    <p:animEffect transition="in" filter="barn(inVertical)">
                                      <p:cBhvr>
                                        <p:cTn id="27" dur="500"/>
                                        <p:tgtEl>
                                          <p:spTgt spid="11268"/>
                                        </p:tgtEl>
                                      </p:cBhvr>
                                    </p:animEffect>
                                  </p:childTnLst>
                                </p:cTn>
                              </p:par>
                              <p:par>
                                <p:cTn id="28" presetID="16" presetClass="entr" presetSubtype="21" fill="hold" nodeType="withEffect">
                                  <p:stCondLst>
                                    <p:cond delay="0"/>
                                  </p:stCondLst>
                                  <p:childTnLst>
                                    <p:set>
                                      <p:cBhvr>
                                        <p:cTn id="29" dur="1" fill="hold">
                                          <p:stCondLst>
                                            <p:cond delay="0"/>
                                          </p:stCondLst>
                                        </p:cTn>
                                        <p:tgtEl>
                                          <p:spTgt spid="11266"/>
                                        </p:tgtEl>
                                        <p:attrNameLst>
                                          <p:attrName>style.visibility</p:attrName>
                                        </p:attrNameLst>
                                      </p:cBhvr>
                                      <p:to>
                                        <p:strVal val="visible"/>
                                      </p:to>
                                    </p:set>
                                    <p:animEffect transition="in" filter="barn(inVertical)">
                                      <p:cBhvr>
                                        <p:cTn id="30"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 you calculate density?</a:t>
            </a:r>
            <a:endParaRPr lang="en-US" dirty="0"/>
          </a:p>
        </p:txBody>
      </p:sp>
      <p:sp>
        <p:nvSpPr>
          <p:cNvPr id="3" name="Content Placeholder 2"/>
          <p:cNvSpPr>
            <a:spLocks noGrp="1"/>
          </p:cNvSpPr>
          <p:nvPr>
            <p:ph idx="1"/>
          </p:nvPr>
        </p:nvSpPr>
        <p:spPr/>
        <p:txBody>
          <a:bodyPr/>
          <a:lstStyle/>
          <a:p>
            <a:r>
              <a:rPr lang="en-US" dirty="0" smtClean="0"/>
              <a:t>Example: A sample of liquid has a mass of 24g and a volume of 16 mL. What is the density of the liquid?  </a:t>
            </a:r>
          </a:p>
        </p:txBody>
      </p:sp>
      <p:sp>
        <p:nvSpPr>
          <p:cNvPr id="4" name="TextBox 3"/>
          <p:cNvSpPr txBox="1"/>
          <p:nvPr/>
        </p:nvSpPr>
        <p:spPr>
          <a:xfrm>
            <a:off x="2819400" y="2895600"/>
            <a:ext cx="2971800" cy="923330"/>
          </a:xfrm>
          <a:prstGeom prst="rect">
            <a:avLst/>
          </a:prstGeom>
          <a:noFill/>
        </p:spPr>
        <p:txBody>
          <a:bodyPr wrap="square" rtlCol="0">
            <a:spAutoFit/>
          </a:bodyPr>
          <a:lstStyle/>
          <a:p>
            <a:r>
              <a:rPr lang="en-US" dirty="0" smtClean="0"/>
              <a:t>Given:</a:t>
            </a:r>
            <a:br>
              <a:rPr lang="en-US" dirty="0" smtClean="0"/>
            </a:br>
            <a:r>
              <a:rPr lang="en-US" dirty="0" smtClean="0"/>
              <a:t>   Mass of liquid = 24g</a:t>
            </a:r>
          </a:p>
          <a:p>
            <a:r>
              <a:rPr lang="en-US" dirty="0" smtClean="0"/>
              <a:t>   Volume of liquid = 16 mL</a:t>
            </a:r>
            <a:endParaRPr lang="en-US" dirty="0"/>
          </a:p>
        </p:txBody>
      </p:sp>
      <p:sp>
        <p:nvSpPr>
          <p:cNvPr id="10" name="TextBox 9"/>
          <p:cNvSpPr txBox="1"/>
          <p:nvPr/>
        </p:nvSpPr>
        <p:spPr>
          <a:xfrm>
            <a:off x="3616035" y="4419600"/>
            <a:ext cx="218210" cy="369332"/>
          </a:xfrm>
          <a:prstGeom prst="rect">
            <a:avLst/>
          </a:prstGeom>
          <a:noFill/>
        </p:spPr>
        <p:txBody>
          <a:bodyPr wrap="square" rtlCol="0">
            <a:spAutoFit/>
          </a:bodyPr>
          <a:lstStyle/>
          <a:p>
            <a:r>
              <a:rPr lang="en-US" dirty="0" smtClean="0"/>
              <a:t>=</a:t>
            </a:r>
            <a:endParaRPr lang="en-US" dirty="0"/>
          </a:p>
        </p:txBody>
      </p:sp>
      <p:grpSp>
        <p:nvGrpSpPr>
          <p:cNvPr id="19" name="Group 18"/>
          <p:cNvGrpSpPr/>
          <p:nvPr/>
        </p:nvGrpSpPr>
        <p:grpSpPr>
          <a:xfrm>
            <a:off x="891885" y="4234934"/>
            <a:ext cx="5884719" cy="738664"/>
            <a:chOff x="1125681" y="4234934"/>
            <a:chExt cx="5884719" cy="738664"/>
          </a:xfrm>
        </p:grpSpPr>
        <p:grpSp>
          <p:nvGrpSpPr>
            <p:cNvPr id="5" name="Group 4"/>
            <p:cNvGrpSpPr/>
            <p:nvPr/>
          </p:nvGrpSpPr>
          <p:grpSpPr>
            <a:xfrm>
              <a:off x="1125681" y="4267200"/>
              <a:ext cx="2708564" cy="696733"/>
              <a:chOff x="2095500" y="5310848"/>
              <a:chExt cx="2708564" cy="696733"/>
            </a:xfrm>
          </p:grpSpPr>
          <p:sp>
            <p:nvSpPr>
              <p:cNvPr id="6" name="TextBox 5"/>
              <p:cNvSpPr txBox="1"/>
              <p:nvPr/>
            </p:nvSpPr>
            <p:spPr>
              <a:xfrm>
                <a:off x="3418609" y="5310848"/>
                <a:ext cx="1371600" cy="369332"/>
              </a:xfrm>
              <a:prstGeom prst="rect">
                <a:avLst/>
              </a:prstGeom>
              <a:noFill/>
            </p:spPr>
            <p:txBody>
              <a:bodyPr wrap="square" rtlCol="0">
                <a:spAutoFit/>
              </a:bodyPr>
              <a:lstStyle/>
              <a:p>
                <a:r>
                  <a:rPr lang="en-US" b="1" dirty="0" smtClean="0"/>
                  <a:t>Mass</a:t>
                </a:r>
                <a:endParaRPr lang="en-US" b="1" dirty="0"/>
              </a:p>
            </p:txBody>
          </p:sp>
          <p:sp>
            <p:nvSpPr>
              <p:cNvPr id="7" name="TextBox 6"/>
              <p:cNvSpPr txBox="1"/>
              <p:nvPr/>
            </p:nvSpPr>
            <p:spPr>
              <a:xfrm>
                <a:off x="3432464" y="5638249"/>
                <a:ext cx="1371600" cy="369332"/>
              </a:xfrm>
              <a:prstGeom prst="rect">
                <a:avLst/>
              </a:prstGeom>
              <a:noFill/>
            </p:spPr>
            <p:txBody>
              <a:bodyPr wrap="square" rtlCol="0">
                <a:spAutoFit/>
              </a:bodyPr>
              <a:lstStyle/>
              <a:p>
                <a:r>
                  <a:rPr lang="en-US" b="1" dirty="0" smtClean="0"/>
                  <a:t>Volume</a:t>
                </a:r>
                <a:endParaRPr lang="en-US" b="1" dirty="0"/>
              </a:p>
            </p:txBody>
          </p:sp>
          <p:sp>
            <p:nvSpPr>
              <p:cNvPr id="8" name="TextBox 7"/>
              <p:cNvSpPr txBox="1"/>
              <p:nvPr/>
            </p:nvSpPr>
            <p:spPr>
              <a:xfrm>
                <a:off x="2095500" y="5486400"/>
                <a:ext cx="1295400" cy="369332"/>
              </a:xfrm>
              <a:prstGeom prst="rect">
                <a:avLst/>
              </a:prstGeom>
              <a:noFill/>
            </p:spPr>
            <p:txBody>
              <a:bodyPr wrap="square" rtlCol="0">
                <a:spAutoFit/>
              </a:bodyPr>
              <a:lstStyle/>
              <a:p>
                <a:r>
                  <a:rPr lang="en-US" b="1" dirty="0" smtClean="0"/>
                  <a:t>Density =</a:t>
                </a:r>
                <a:endParaRPr lang="en-US" b="1" dirty="0"/>
              </a:p>
            </p:txBody>
          </p:sp>
          <p:cxnSp>
            <p:nvCxnSpPr>
              <p:cNvPr id="9" name="Straight Connector 8"/>
              <p:cNvCxnSpPr/>
              <p:nvPr/>
            </p:nvCxnSpPr>
            <p:spPr>
              <a:xfrm>
                <a:off x="3432464" y="5622374"/>
                <a:ext cx="904009"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7" name="Group 16"/>
            <p:cNvGrpSpPr/>
            <p:nvPr/>
          </p:nvGrpSpPr>
          <p:grpSpPr>
            <a:xfrm>
              <a:off x="4267200" y="4234934"/>
              <a:ext cx="914400" cy="738664"/>
              <a:chOff x="4800600" y="4267200"/>
              <a:chExt cx="914400" cy="738664"/>
            </a:xfrm>
          </p:grpSpPr>
          <p:sp>
            <p:nvSpPr>
              <p:cNvPr id="11" name="TextBox 10"/>
              <p:cNvSpPr txBox="1"/>
              <p:nvPr/>
            </p:nvSpPr>
            <p:spPr>
              <a:xfrm>
                <a:off x="4800600" y="4267200"/>
                <a:ext cx="914400" cy="369332"/>
              </a:xfrm>
              <a:prstGeom prst="rect">
                <a:avLst/>
              </a:prstGeom>
              <a:noFill/>
            </p:spPr>
            <p:txBody>
              <a:bodyPr wrap="square" rtlCol="0">
                <a:spAutoFit/>
              </a:bodyPr>
              <a:lstStyle/>
              <a:p>
                <a:r>
                  <a:rPr lang="en-US" dirty="0" smtClean="0"/>
                  <a:t>24g</a:t>
                </a:r>
                <a:endParaRPr lang="en-US" dirty="0"/>
              </a:p>
            </p:txBody>
          </p:sp>
          <p:sp>
            <p:nvSpPr>
              <p:cNvPr id="13" name="TextBox 12"/>
              <p:cNvSpPr txBox="1"/>
              <p:nvPr/>
            </p:nvSpPr>
            <p:spPr>
              <a:xfrm>
                <a:off x="4800600" y="4636532"/>
                <a:ext cx="762000" cy="369332"/>
              </a:xfrm>
              <a:prstGeom prst="rect">
                <a:avLst/>
              </a:prstGeom>
              <a:noFill/>
            </p:spPr>
            <p:txBody>
              <a:bodyPr wrap="square" rtlCol="0">
                <a:spAutoFit/>
              </a:bodyPr>
              <a:lstStyle/>
              <a:p>
                <a:r>
                  <a:rPr lang="en-US" dirty="0" smtClean="0"/>
                  <a:t>16mL</a:t>
                </a:r>
                <a:endParaRPr lang="en-US" dirty="0"/>
              </a:p>
            </p:txBody>
          </p:sp>
          <p:cxnSp>
            <p:nvCxnSpPr>
              <p:cNvPr id="15" name="Straight Connector 14"/>
              <p:cNvCxnSpPr/>
              <p:nvPr/>
            </p:nvCxnSpPr>
            <p:spPr>
              <a:xfrm>
                <a:off x="4800600" y="4636532"/>
                <a:ext cx="7620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8" name="TextBox 17"/>
            <p:cNvSpPr txBox="1"/>
            <p:nvPr/>
          </p:nvSpPr>
          <p:spPr>
            <a:xfrm>
              <a:off x="5181600" y="4394060"/>
              <a:ext cx="1828800" cy="369332"/>
            </a:xfrm>
            <a:prstGeom prst="rect">
              <a:avLst/>
            </a:prstGeom>
            <a:noFill/>
          </p:spPr>
          <p:txBody>
            <a:bodyPr wrap="square" rtlCol="0">
              <a:spAutoFit/>
            </a:bodyPr>
            <a:lstStyle/>
            <a:p>
              <a:r>
                <a:rPr lang="en-US" dirty="0" smtClean="0"/>
                <a:t>= 1.5 g/mL</a:t>
              </a:r>
              <a:endParaRPr lang="en-US" dirty="0"/>
            </a:p>
          </p:txBody>
        </p:sp>
      </p:grpSp>
    </p:spTree>
    <p:extLst>
      <p:ext uri="{BB962C8B-B14F-4D97-AF65-F5344CB8AC3E}">
        <p14:creationId xmlns:p14="http://schemas.microsoft.com/office/powerpoint/2010/main" val="1134285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is density </a:t>
            </a:r>
            <a:r>
              <a:rPr lang="en-US" dirty="0" smtClean="0"/>
              <a:t>expressed?</a:t>
            </a:r>
            <a:endParaRPr lang="en-US" dirty="0"/>
          </a:p>
        </p:txBody>
      </p:sp>
      <p:sp>
        <p:nvSpPr>
          <p:cNvPr id="3" name="Content Placeholder 2"/>
          <p:cNvSpPr>
            <a:spLocks noGrp="1"/>
          </p:cNvSpPr>
          <p:nvPr>
            <p:ph idx="1"/>
          </p:nvPr>
        </p:nvSpPr>
        <p:spPr/>
        <p:txBody>
          <a:bodyPr/>
          <a:lstStyle/>
          <a:p>
            <a:r>
              <a:rPr lang="en-US" dirty="0" smtClean="0"/>
              <a:t>Density is expressed as the number of grams in one cubic centimeter</a:t>
            </a:r>
          </a:p>
          <a:p>
            <a:r>
              <a:rPr lang="en-US" dirty="0" smtClean="0"/>
              <a:t>For example, the </a:t>
            </a:r>
            <a:r>
              <a:rPr lang="en-US" b="1" dirty="0" smtClean="0"/>
              <a:t>density of water</a:t>
            </a:r>
            <a:r>
              <a:rPr lang="en-US" dirty="0" smtClean="0"/>
              <a:t> at room temperature is stated as “</a:t>
            </a:r>
            <a:r>
              <a:rPr lang="en-US" b="1" dirty="0" smtClean="0"/>
              <a:t>one gram per cubic centimeter (1g/cm</a:t>
            </a:r>
            <a:r>
              <a:rPr lang="en-US" b="1" baseline="30000" dirty="0" smtClean="0"/>
              <a:t>3</a:t>
            </a:r>
            <a:r>
              <a:rPr lang="en-US" b="1" dirty="0" smtClean="0"/>
              <a:t>)</a:t>
            </a:r>
            <a:endParaRPr lang="en-US" dirty="0" smtClean="0"/>
          </a:p>
          <a:p>
            <a:r>
              <a:rPr lang="en-US" dirty="0" smtClean="0"/>
              <a:t>You can determine the density of a sample of matter by dividing its mass by its volume</a:t>
            </a:r>
          </a:p>
        </p:txBody>
      </p:sp>
      <p:grpSp>
        <p:nvGrpSpPr>
          <p:cNvPr id="16" name="Group 15"/>
          <p:cNvGrpSpPr/>
          <p:nvPr/>
        </p:nvGrpSpPr>
        <p:grpSpPr>
          <a:xfrm>
            <a:off x="2095500" y="5310848"/>
            <a:ext cx="2708564" cy="696733"/>
            <a:chOff x="2095500" y="5310848"/>
            <a:chExt cx="2708564" cy="696733"/>
          </a:xfrm>
        </p:grpSpPr>
        <p:sp>
          <p:nvSpPr>
            <p:cNvPr id="6" name="TextBox 5"/>
            <p:cNvSpPr txBox="1"/>
            <p:nvPr/>
          </p:nvSpPr>
          <p:spPr>
            <a:xfrm>
              <a:off x="3418609" y="5310848"/>
              <a:ext cx="1371600" cy="369332"/>
            </a:xfrm>
            <a:prstGeom prst="rect">
              <a:avLst/>
            </a:prstGeom>
            <a:noFill/>
          </p:spPr>
          <p:txBody>
            <a:bodyPr wrap="square" rtlCol="0">
              <a:spAutoFit/>
            </a:bodyPr>
            <a:lstStyle/>
            <a:p>
              <a:r>
                <a:rPr lang="en-US" b="1" dirty="0" smtClean="0"/>
                <a:t>Mass</a:t>
              </a:r>
              <a:endParaRPr lang="en-US" b="1" dirty="0"/>
            </a:p>
          </p:txBody>
        </p:sp>
        <p:sp>
          <p:nvSpPr>
            <p:cNvPr id="7" name="TextBox 6"/>
            <p:cNvSpPr txBox="1"/>
            <p:nvPr/>
          </p:nvSpPr>
          <p:spPr>
            <a:xfrm>
              <a:off x="3432464" y="5638249"/>
              <a:ext cx="1371600" cy="369332"/>
            </a:xfrm>
            <a:prstGeom prst="rect">
              <a:avLst/>
            </a:prstGeom>
            <a:noFill/>
          </p:spPr>
          <p:txBody>
            <a:bodyPr wrap="square" rtlCol="0">
              <a:spAutoFit/>
            </a:bodyPr>
            <a:lstStyle/>
            <a:p>
              <a:r>
                <a:rPr lang="en-US" b="1" dirty="0" smtClean="0"/>
                <a:t>Volume</a:t>
              </a:r>
              <a:endParaRPr lang="en-US" b="1" dirty="0"/>
            </a:p>
          </p:txBody>
        </p:sp>
        <p:sp>
          <p:nvSpPr>
            <p:cNvPr id="8" name="TextBox 7"/>
            <p:cNvSpPr txBox="1"/>
            <p:nvPr/>
          </p:nvSpPr>
          <p:spPr>
            <a:xfrm>
              <a:off x="2095500" y="5486400"/>
              <a:ext cx="1295400" cy="369332"/>
            </a:xfrm>
            <a:prstGeom prst="rect">
              <a:avLst/>
            </a:prstGeom>
            <a:noFill/>
          </p:spPr>
          <p:txBody>
            <a:bodyPr wrap="square" rtlCol="0">
              <a:spAutoFit/>
            </a:bodyPr>
            <a:lstStyle/>
            <a:p>
              <a:r>
                <a:rPr lang="en-US" b="1" dirty="0" smtClean="0"/>
                <a:t>Density =</a:t>
              </a:r>
              <a:endParaRPr lang="en-US" b="1" dirty="0"/>
            </a:p>
          </p:txBody>
        </p:sp>
        <p:cxnSp>
          <p:nvCxnSpPr>
            <p:cNvPr id="10" name="Straight Connector 9"/>
            <p:cNvCxnSpPr/>
            <p:nvPr/>
          </p:nvCxnSpPr>
          <p:spPr>
            <a:xfrm>
              <a:off x="3432464" y="5622374"/>
              <a:ext cx="904009" cy="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85172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use density?</a:t>
            </a:r>
            <a:endParaRPr lang="en-US" dirty="0"/>
          </a:p>
        </p:txBody>
      </p:sp>
      <p:sp>
        <p:nvSpPr>
          <p:cNvPr id="3" name="Content Placeholder 2"/>
          <p:cNvSpPr>
            <a:spLocks noGrp="1"/>
          </p:cNvSpPr>
          <p:nvPr>
            <p:ph idx="1"/>
          </p:nvPr>
        </p:nvSpPr>
        <p:spPr/>
        <p:txBody>
          <a:bodyPr/>
          <a:lstStyle/>
          <a:p>
            <a:r>
              <a:rPr lang="en-US" dirty="0" smtClean="0"/>
              <a:t>Whether or not an object sinks or floats depends on its density</a:t>
            </a:r>
          </a:p>
          <a:p>
            <a:r>
              <a:rPr lang="en-US" dirty="0" smtClean="0"/>
              <a:t>For example, if we drop a solid block of wood and a solid block of iron into a tub of water, we would see that the wood would float while the iron would sink</a:t>
            </a:r>
            <a:endParaRPr lang="en-US" dirty="0"/>
          </a:p>
        </p:txBody>
      </p:sp>
      <p:pic>
        <p:nvPicPr>
          <p:cNvPr id="12290" name="Picture 2" descr="http://theperfectdaughter.files.wordpress.com/2010/11/block-of-woo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4114800"/>
            <a:ext cx="1536424" cy="2524126"/>
          </a:xfrm>
          <a:prstGeom prst="rect">
            <a:avLst/>
          </a:prstGeom>
          <a:noFill/>
          <a:extLst>
            <a:ext uri="{909E8E84-426E-40DD-AFC4-6F175D3DCCD1}">
              <a14:hiddenFill xmlns:a14="http://schemas.microsoft.com/office/drawing/2010/main">
                <a:solidFill>
                  <a:srgbClr val="FFFFFF"/>
                </a:solidFill>
              </a14:hiddenFill>
            </a:ext>
          </a:extLst>
        </p:spPr>
      </p:pic>
      <p:pic>
        <p:nvPicPr>
          <p:cNvPr id="12292" name="Picture 4" descr="http://cndminerals.com/wp-content/uploads/2010/10/iron_ore_-_no_label.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200" y="4087091"/>
            <a:ext cx="3352800"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938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nodeType="clickEffect">
                                  <p:stCondLst>
                                    <p:cond delay="0"/>
                                  </p:stCondLst>
                                  <p:childTnLst>
                                    <p:set>
                                      <p:cBhvr>
                                        <p:cTn id="16" dur="1" fill="hold">
                                          <p:stCondLst>
                                            <p:cond delay="0"/>
                                          </p:stCondLst>
                                        </p:cTn>
                                        <p:tgtEl>
                                          <p:spTgt spid="12290"/>
                                        </p:tgtEl>
                                        <p:attrNameLst>
                                          <p:attrName>style.visibility</p:attrName>
                                        </p:attrNameLst>
                                      </p:cBhvr>
                                      <p:to>
                                        <p:strVal val="visible"/>
                                      </p:to>
                                    </p:set>
                                    <p:animEffect transition="in" filter="wipe(down)">
                                      <p:cBhvr>
                                        <p:cTn id="17" dur="580">
                                          <p:stCondLst>
                                            <p:cond delay="0"/>
                                          </p:stCondLst>
                                        </p:cTn>
                                        <p:tgtEl>
                                          <p:spTgt spid="12290"/>
                                        </p:tgtEl>
                                      </p:cBhvr>
                                    </p:animEffect>
                                    <p:anim calcmode="lin" valueType="num">
                                      <p:cBhvr>
                                        <p:cTn id="18" dur="1822" tmFilter="0,0; 0.14,0.36; 0.43,0.73; 0.71,0.91; 1.0,1.0">
                                          <p:stCondLst>
                                            <p:cond delay="0"/>
                                          </p:stCondLst>
                                        </p:cTn>
                                        <p:tgtEl>
                                          <p:spTgt spid="12290"/>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12290"/>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12290"/>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12290"/>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12290"/>
                                        </p:tgtEl>
                                        <p:attrNameLst>
                                          <p:attrName>ppt_y</p:attrName>
                                        </p:attrNameLst>
                                      </p:cBhvr>
                                      <p:tavLst>
                                        <p:tav tm="0" fmla="#ppt_y-sin(pi*$)/81">
                                          <p:val>
                                            <p:fltVal val="0"/>
                                          </p:val>
                                        </p:tav>
                                        <p:tav tm="100000">
                                          <p:val>
                                            <p:fltVal val="1"/>
                                          </p:val>
                                        </p:tav>
                                      </p:tavLst>
                                    </p:anim>
                                    <p:animScale>
                                      <p:cBhvr>
                                        <p:cTn id="23" dur="26">
                                          <p:stCondLst>
                                            <p:cond delay="650"/>
                                          </p:stCondLst>
                                        </p:cTn>
                                        <p:tgtEl>
                                          <p:spTgt spid="12290"/>
                                        </p:tgtEl>
                                      </p:cBhvr>
                                      <p:to x="100000" y="60000"/>
                                    </p:animScale>
                                    <p:animScale>
                                      <p:cBhvr>
                                        <p:cTn id="24" dur="166" decel="50000">
                                          <p:stCondLst>
                                            <p:cond delay="676"/>
                                          </p:stCondLst>
                                        </p:cTn>
                                        <p:tgtEl>
                                          <p:spTgt spid="12290"/>
                                        </p:tgtEl>
                                      </p:cBhvr>
                                      <p:to x="100000" y="100000"/>
                                    </p:animScale>
                                    <p:animScale>
                                      <p:cBhvr>
                                        <p:cTn id="25" dur="26">
                                          <p:stCondLst>
                                            <p:cond delay="1312"/>
                                          </p:stCondLst>
                                        </p:cTn>
                                        <p:tgtEl>
                                          <p:spTgt spid="12290"/>
                                        </p:tgtEl>
                                      </p:cBhvr>
                                      <p:to x="100000" y="80000"/>
                                    </p:animScale>
                                    <p:animScale>
                                      <p:cBhvr>
                                        <p:cTn id="26" dur="166" decel="50000">
                                          <p:stCondLst>
                                            <p:cond delay="1338"/>
                                          </p:stCondLst>
                                        </p:cTn>
                                        <p:tgtEl>
                                          <p:spTgt spid="12290"/>
                                        </p:tgtEl>
                                      </p:cBhvr>
                                      <p:to x="100000" y="100000"/>
                                    </p:animScale>
                                    <p:animScale>
                                      <p:cBhvr>
                                        <p:cTn id="27" dur="26">
                                          <p:stCondLst>
                                            <p:cond delay="1642"/>
                                          </p:stCondLst>
                                        </p:cTn>
                                        <p:tgtEl>
                                          <p:spTgt spid="12290"/>
                                        </p:tgtEl>
                                      </p:cBhvr>
                                      <p:to x="100000" y="90000"/>
                                    </p:animScale>
                                    <p:animScale>
                                      <p:cBhvr>
                                        <p:cTn id="28" dur="166" decel="50000">
                                          <p:stCondLst>
                                            <p:cond delay="1668"/>
                                          </p:stCondLst>
                                        </p:cTn>
                                        <p:tgtEl>
                                          <p:spTgt spid="12290"/>
                                        </p:tgtEl>
                                      </p:cBhvr>
                                      <p:to x="100000" y="100000"/>
                                    </p:animScale>
                                    <p:animScale>
                                      <p:cBhvr>
                                        <p:cTn id="29" dur="26">
                                          <p:stCondLst>
                                            <p:cond delay="1808"/>
                                          </p:stCondLst>
                                        </p:cTn>
                                        <p:tgtEl>
                                          <p:spTgt spid="12290"/>
                                        </p:tgtEl>
                                      </p:cBhvr>
                                      <p:to x="100000" y="95000"/>
                                    </p:animScale>
                                    <p:animScale>
                                      <p:cBhvr>
                                        <p:cTn id="30" dur="166" decel="50000">
                                          <p:stCondLst>
                                            <p:cond delay="1834"/>
                                          </p:stCondLst>
                                        </p:cTn>
                                        <p:tgtEl>
                                          <p:spTgt spid="12290"/>
                                        </p:tgtEl>
                                      </p:cBhvr>
                                      <p:to x="100000" y="100000"/>
                                    </p:animScale>
                                  </p:childTnLst>
                                </p:cTn>
                              </p:par>
                              <p:par>
                                <p:cTn id="31" presetID="26" presetClass="entr" presetSubtype="0" fill="hold" nodeType="withEffect">
                                  <p:stCondLst>
                                    <p:cond delay="0"/>
                                  </p:stCondLst>
                                  <p:childTnLst>
                                    <p:set>
                                      <p:cBhvr>
                                        <p:cTn id="32" dur="1" fill="hold">
                                          <p:stCondLst>
                                            <p:cond delay="0"/>
                                          </p:stCondLst>
                                        </p:cTn>
                                        <p:tgtEl>
                                          <p:spTgt spid="12292"/>
                                        </p:tgtEl>
                                        <p:attrNameLst>
                                          <p:attrName>style.visibility</p:attrName>
                                        </p:attrNameLst>
                                      </p:cBhvr>
                                      <p:to>
                                        <p:strVal val="visible"/>
                                      </p:to>
                                    </p:set>
                                    <p:animEffect transition="in" filter="wipe(down)">
                                      <p:cBhvr>
                                        <p:cTn id="33" dur="580">
                                          <p:stCondLst>
                                            <p:cond delay="0"/>
                                          </p:stCondLst>
                                        </p:cTn>
                                        <p:tgtEl>
                                          <p:spTgt spid="12292"/>
                                        </p:tgtEl>
                                      </p:cBhvr>
                                    </p:animEffect>
                                    <p:anim calcmode="lin" valueType="num">
                                      <p:cBhvr>
                                        <p:cTn id="34" dur="1822" tmFilter="0,0; 0.14,0.36; 0.43,0.73; 0.71,0.91; 1.0,1.0">
                                          <p:stCondLst>
                                            <p:cond delay="0"/>
                                          </p:stCondLst>
                                        </p:cTn>
                                        <p:tgtEl>
                                          <p:spTgt spid="12292"/>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12292"/>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12292"/>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12292"/>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12292"/>
                                        </p:tgtEl>
                                        <p:attrNameLst>
                                          <p:attrName>ppt_y</p:attrName>
                                        </p:attrNameLst>
                                      </p:cBhvr>
                                      <p:tavLst>
                                        <p:tav tm="0" fmla="#ppt_y-sin(pi*$)/81">
                                          <p:val>
                                            <p:fltVal val="0"/>
                                          </p:val>
                                        </p:tav>
                                        <p:tav tm="100000">
                                          <p:val>
                                            <p:fltVal val="1"/>
                                          </p:val>
                                        </p:tav>
                                      </p:tavLst>
                                    </p:anim>
                                    <p:animScale>
                                      <p:cBhvr>
                                        <p:cTn id="39" dur="26">
                                          <p:stCondLst>
                                            <p:cond delay="650"/>
                                          </p:stCondLst>
                                        </p:cTn>
                                        <p:tgtEl>
                                          <p:spTgt spid="12292"/>
                                        </p:tgtEl>
                                      </p:cBhvr>
                                      <p:to x="100000" y="60000"/>
                                    </p:animScale>
                                    <p:animScale>
                                      <p:cBhvr>
                                        <p:cTn id="40" dur="166" decel="50000">
                                          <p:stCondLst>
                                            <p:cond delay="676"/>
                                          </p:stCondLst>
                                        </p:cTn>
                                        <p:tgtEl>
                                          <p:spTgt spid="12292"/>
                                        </p:tgtEl>
                                      </p:cBhvr>
                                      <p:to x="100000" y="100000"/>
                                    </p:animScale>
                                    <p:animScale>
                                      <p:cBhvr>
                                        <p:cTn id="41" dur="26">
                                          <p:stCondLst>
                                            <p:cond delay="1312"/>
                                          </p:stCondLst>
                                        </p:cTn>
                                        <p:tgtEl>
                                          <p:spTgt spid="12292"/>
                                        </p:tgtEl>
                                      </p:cBhvr>
                                      <p:to x="100000" y="80000"/>
                                    </p:animScale>
                                    <p:animScale>
                                      <p:cBhvr>
                                        <p:cTn id="42" dur="166" decel="50000">
                                          <p:stCondLst>
                                            <p:cond delay="1338"/>
                                          </p:stCondLst>
                                        </p:cTn>
                                        <p:tgtEl>
                                          <p:spTgt spid="12292"/>
                                        </p:tgtEl>
                                      </p:cBhvr>
                                      <p:to x="100000" y="100000"/>
                                    </p:animScale>
                                    <p:animScale>
                                      <p:cBhvr>
                                        <p:cTn id="43" dur="26">
                                          <p:stCondLst>
                                            <p:cond delay="1642"/>
                                          </p:stCondLst>
                                        </p:cTn>
                                        <p:tgtEl>
                                          <p:spTgt spid="12292"/>
                                        </p:tgtEl>
                                      </p:cBhvr>
                                      <p:to x="100000" y="90000"/>
                                    </p:animScale>
                                    <p:animScale>
                                      <p:cBhvr>
                                        <p:cTn id="44" dur="166" decel="50000">
                                          <p:stCondLst>
                                            <p:cond delay="1668"/>
                                          </p:stCondLst>
                                        </p:cTn>
                                        <p:tgtEl>
                                          <p:spTgt spid="12292"/>
                                        </p:tgtEl>
                                      </p:cBhvr>
                                      <p:to x="100000" y="100000"/>
                                    </p:animScale>
                                    <p:animScale>
                                      <p:cBhvr>
                                        <p:cTn id="45" dur="26">
                                          <p:stCondLst>
                                            <p:cond delay="1808"/>
                                          </p:stCondLst>
                                        </p:cTn>
                                        <p:tgtEl>
                                          <p:spTgt spid="12292"/>
                                        </p:tgtEl>
                                      </p:cBhvr>
                                      <p:to x="100000" y="95000"/>
                                    </p:animScale>
                                    <p:animScale>
                                      <p:cBhvr>
                                        <p:cTn id="46" dur="166" decel="50000">
                                          <p:stCondLst>
                                            <p:cond delay="1834"/>
                                          </p:stCondLst>
                                        </p:cTn>
                                        <p:tgtEl>
                                          <p:spTgt spid="1229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digitalscaledepot.com/i/L125_digital_sca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84071" y="4649370"/>
            <a:ext cx="2589893" cy="213851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47675" y="304800"/>
            <a:ext cx="8229600" cy="1143000"/>
          </a:xfrm>
        </p:spPr>
        <p:txBody>
          <a:bodyPr/>
          <a:lstStyle/>
          <a:p>
            <a:r>
              <a:rPr lang="en-US" dirty="0" smtClean="0"/>
              <a:t>What is Weight?</a:t>
            </a:r>
            <a:endParaRPr lang="en-US" dirty="0"/>
          </a:p>
        </p:txBody>
      </p:sp>
      <p:sp>
        <p:nvSpPr>
          <p:cNvPr id="3" name="Content Placeholder 2"/>
          <p:cNvSpPr>
            <a:spLocks noGrp="1"/>
          </p:cNvSpPr>
          <p:nvPr>
            <p:ph idx="1"/>
          </p:nvPr>
        </p:nvSpPr>
        <p:spPr>
          <a:xfrm>
            <a:off x="447675" y="1548356"/>
            <a:ext cx="8229600" cy="3328444"/>
          </a:xfrm>
        </p:spPr>
        <p:txBody>
          <a:bodyPr>
            <a:normAutofit lnSpcReduction="10000"/>
          </a:bodyPr>
          <a:lstStyle/>
          <a:p>
            <a:r>
              <a:rPr lang="en-US" b="1" dirty="0" smtClean="0"/>
              <a:t>Weight</a:t>
            </a:r>
            <a:r>
              <a:rPr lang="en-US" dirty="0" smtClean="0"/>
              <a:t> is a measure of the force of gravity on an object</a:t>
            </a:r>
          </a:p>
          <a:p>
            <a:r>
              <a:rPr lang="en-US" dirty="0" smtClean="0"/>
              <a:t>On Earth, all objects are attracted towards the center of the planet by the force of Earth’s gravity</a:t>
            </a:r>
          </a:p>
          <a:p>
            <a:r>
              <a:rPr lang="en-US" dirty="0" smtClean="0"/>
              <a:t>On other planets, the force of gravity on you may be more or less than it is on Earth</a:t>
            </a:r>
          </a:p>
          <a:p>
            <a:r>
              <a:rPr lang="en-US" dirty="0" smtClean="0"/>
              <a:t>On the Moon, you would weigh less than you would on Earth – only about 1/6</a:t>
            </a:r>
            <a:r>
              <a:rPr lang="en-US" baseline="30000" dirty="0" smtClean="0"/>
              <a:t>th</a:t>
            </a:r>
            <a:r>
              <a:rPr lang="en-US" dirty="0" smtClean="0"/>
              <a:t> of your weight on Earth</a:t>
            </a:r>
          </a:p>
          <a:p>
            <a:endParaRPr lang="en-US" dirty="0"/>
          </a:p>
        </p:txBody>
      </p:sp>
    </p:spTree>
    <p:extLst>
      <p:ext uri="{BB962C8B-B14F-4D97-AF65-F5344CB8AC3E}">
        <p14:creationId xmlns:p14="http://schemas.microsoft.com/office/powerpoint/2010/main" val="3346802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1026"/>
                                        </p:tgtEl>
                                        <p:attrNameLst>
                                          <p:attrName>style.visibility</p:attrName>
                                        </p:attrNameLst>
                                      </p:cBhvr>
                                      <p:to>
                                        <p:strVal val="visible"/>
                                      </p:to>
                                    </p:set>
                                    <p:animEffect transition="in" filter="fade">
                                      <p:cBhvr>
                                        <p:cTn id="27" dur="1000"/>
                                        <p:tgtEl>
                                          <p:spTgt spid="1026"/>
                                        </p:tgtEl>
                                      </p:cBhvr>
                                    </p:animEffect>
                                    <p:anim calcmode="lin" valueType="num">
                                      <p:cBhvr>
                                        <p:cTn id="28" dur="1000" fill="hold"/>
                                        <p:tgtEl>
                                          <p:spTgt spid="1026"/>
                                        </p:tgtEl>
                                        <p:attrNameLst>
                                          <p:attrName>ppt_x</p:attrName>
                                        </p:attrNameLst>
                                      </p:cBhvr>
                                      <p:tavLst>
                                        <p:tav tm="0">
                                          <p:val>
                                            <p:strVal val="#ppt_x"/>
                                          </p:val>
                                        </p:tav>
                                        <p:tav tm="100000">
                                          <p:val>
                                            <p:strVal val="#ppt_x"/>
                                          </p:val>
                                        </p:tav>
                                      </p:tavLst>
                                    </p:anim>
                                    <p:anim calcmode="lin" valueType="num">
                                      <p:cBhvr>
                                        <p:cTn id="2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http://ih2.redbubble.net/work.5262889.1.flat,550x550,075,f.floating-wood-water-haiku.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199" y="4572000"/>
            <a:ext cx="2841355" cy="21335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381000"/>
            <a:ext cx="8229600" cy="1143000"/>
          </a:xfrm>
        </p:spPr>
        <p:txBody>
          <a:bodyPr/>
          <a:lstStyle/>
          <a:p>
            <a:r>
              <a:rPr lang="en-US" dirty="0"/>
              <a:t>How do we use </a:t>
            </a:r>
            <a:r>
              <a:rPr lang="en-US" dirty="0" smtClean="0"/>
              <a:t>density</a:t>
            </a:r>
            <a:r>
              <a:rPr lang="en-US" dirty="0"/>
              <a:t>?</a:t>
            </a:r>
          </a:p>
        </p:txBody>
      </p:sp>
      <p:sp>
        <p:nvSpPr>
          <p:cNvPr id="3" name="Content Placeholder 2"/>
          <p:cNvSpPr>
            <a:spLocks noGrp="1"/>
          </p:cNvSpPr>
          <p:nvPr>
            <p:ph idx="1"/>
          </p:nvPr>
        </p:nvSpPr>
        <p:spPr>
          <a:xfrm>
            <a:off x="457200" y="1464216"/>
            <a:ext cx="8229600" cy="4389120"/>
          </a:xfrm>
        </p:spPr>
        <p:txBody>
          <a:bodyPr/>
          <a:lstStyle/>
          <a:p>
            <a:r>
              <a:rPr lang="en-US" dirty="0" smtClean="0"/>
              <a:t>Since the density of water is 1g/cm</a:t>
            </a:r>
            <a:r>
              <a:rPr lang="en-US" baseline="30000" dirty="0" smtClean="0"/>
              <a:t>3</a:t>
            </a:r>
            <a:r>
              <a:rPr lang="en-US" dirty="0" smtClean="0"/>
              <a:t> , any object that is greater than the density of water, such as iron, will sink</a:t>
            </a:r>
          </a:p>
          <a:p>
            <a:r>
              <a:rPr lang="en-US" dirty="0" smtClean="0"/>
              <a:t>Any object that is less than the density of water, such as wood, will float</a:t>
            </a:r>
          </a:p>
          <a:p>
            <a:r>
              <a:rPr lang="en-US" dirty="0" smtClean="0"/>
              <a:t>Density is a physical property of a substance that can be used to identify an unknown substance</a:t>
            </a:r>
            <a:endParaRPr lang="en-US" dirty="0"/>
          </a:p>
        </p:txBody>
      </p:sp>
    </p:spTree>
    <p:extLst>
      <p:ext uri="{BB962C8B-B14F-4D97-AF65-F5344CB8AC3E}">
        <p14:creationId xmlns:p14="http://schemas.microsoft.com/office/powerpoint/2010/main" val="9163448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13314"/>
                                        </p:tgtEl>
                                        <p:attrNameLst>
                                          <p:attrName>style.visibility</p:attrName>
                                        </p:attrNameLst>
                                      </p:cBhvr>
                                      <p:to>
                                        <p:strVal val="visible"/>
                                      </p:to>
                                    </p:set>
                                    <p:animEffect transition="in" filter="fade">
                                      <p:cBhvr>
                                        <p:cTn id="22" dur="1000"/>
                                        <p:tgtEl>
                                          <p:spTgt spid="13314"/>
                                        </p:tgtEl>
                                      </p:cBhvr>
                                    </p:animEffect>
                                    <p:anim calcmode="lin" valueType="num">
                                      <p:cBhvr>
                                        <p:cTn id="23" dur="1000" fill="hold"/>
                                        <p:tgtEl>
                                          <p:spTgt spid="13314"/>
                                        </p:tgtEl>
                                        <p:attrNameLst>
                                          <p:attrName>ppt_x</p:attrName>
                                        </p:attrNameLst>
                                      </p:cBhvr>
                                      <p:tavLst>
                                        <p:tav tm="0">
                                          <p:val>
                                            <p:strVal val="#ppt_x"/>
                                          </p:val>
                                        </p:tav>
                                        <p:tav tm="100000">
                                          <p:val>
                                            <p:strVal val="#ppt_x"/>
                                          </p:val>
                                        </p:tav>
                                      </p:tavLst>
                                    </p:anim>
                                    <p:anim calcmode="lin" valueType="num">
                                      <p:cBhvr>
                                        <p:cTn id="24" dur="1000" fill="hold"/>
                                        <p:tgtEl>
                                          <p:spTgt spid="133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medicalscale1.com/wp-content/uploads/2010/12/triple-beam-balance-par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3409950"/>
            <a:ext cx="5715000" cy="34480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dirty="0" smtClean="0"/>
              <a:t>What is Mass?</a:t>
            </a:r>
            <a:endParaRPr lang="en-US" dirty="0"/>
          </a:p>
        </p:txBody>
      </p:sp>
      <p:sp>
        <p:nvSpPr>
          <p:cNvPr id="3" name="Content Placeholder 2"/>
          <p:cNvSpPr>
            <a:spLocks noGrp="1"/>
          </p:cNvSpPr>
          <p:nvPr>
            <p:ph idx="1"/>
          </p:nvPr>
        </p:nvSpPr>
        <p:spPr/>
        <p:txBody>
          <a:bodyPr/>
          <a:lstStyle/>
          <a:p>
            <a:r>
              <a:rPr lang="en-US" dirty="0" smtClean="0"/>
              <a:t>The force of gravity depends partly on the mass of an object</a:t>
            </a:r>
          </a:p>
          <a:p>
            <a:r>
              <a:rPr lang="en-US" dirty="0" smtClean="0"/>
              <a:t>The </a:t>
            </a:r>
            <a:r>
              <a:rPr lang="en-US" b="1" dirty="0" smtClean="0"/>
              <a:t>mass </a:t>
            </a:r>
            <a:r>
              <a:rPr lang="en-US" dirty="0" smtClean="0"/>
              <a:t>of an object is the measurement of the amount of matter in the object</a:t>
            </a:r>
            <a:endParaRPr lang="en-US" b="1" dirty="0"/>
          </a:p>
        </p:txBody>
      </p:sp>
    </p:spTree>
    <p:extLst>
      <p:ext uri="{BB962C8B-B14F-4D97-AF65-F5344CB8AC3E}">
        <p14:creationId xmlns:p14="http://schemas.microsoft.com/office/powerpoint/2010/main" val="2169039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2050"/>
                                        </p:tgtEl>
                                        <p:attrNameLst>
                                          <p:attrName>style.visibility</p:attrName>
                                        </p:attrNameLst>
                                      </p:cBhvr>
                                      <p:to>
                                        <p:strVal val="visible"/>
                                      </p:to>
                                    </p:set>
                                    <p:animEffect transition="in" filter="fade">
                                      <p:cBhvr>
                                        <p:cTn id="17" dur="1000"/>
                                        <p:tgtEl>
                                          <p:spTgt spid="2050"/>
                                        </p:tgtEl>
                                      </p:cBhvr>
                                    </p:animEffect>
                                    <p:anim calcmode="lin" valueType="num">
                                      <p:cBhvr>
                                        <p:cTn id="18" dur="1000" fill="hold"/>
                                        <p:tgtEl>
                                          <p:spTgt spid="2050"/>
                                        </p:tgtEl>
                                        <p:attrNameLst>
                                          <p:attrName>ppt_x</p:attrName>
                                        </p:attrNameLst>
                                      </p:cBhvr>
                                      <p:tavLst>
                                        <p:tav tm="0">
                                          <p:val>
                                            <p:strVal val="#ppt_x"/>
                                          </p:val>
                                        </p:tav>
                                        <p:tav tm="100000">
                                          <p:val>
                                            <p:strVal val="#ppt_x"/>
                                          </p:val>
                                        </p:tav>
                                      </p:tavLst>
                                    </p:anim>
                                    <p:anim calcmode="lin" valueType="num">
                                      <p:cBhvr>
                                        <p:cTn id="19"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do you weigh less on the moon?</a:t>
            </a:r>
            <a:endParaRPr lang="en-US" dirty="0"/>
          </a:p>
        </p:txBody>
      </p:sp>
      <p:sp>
        <p:nvSpPr>
          <p:cNvPr id="3" name="Content Placeholder 2"/>
          <p:cNvSpPr>
            <a:spLocks noGrp="1"/>
          </p:cNvSpPr>
          <p:nvPr>
            <p:ph idx="1"/>
          </p:nvPr>
        </p:nvSpPr>
        <p:spPr/>
        <p:txBody>
          <a:bodyPr/>
          <a:lstStyle/>
          <a:p>
            <a:r>
              <a:rPr lang="en-US" dirty="0" smtClean="0"/>
              <a:t>If you travel to the moon, your mass does not change</a:t>
            </a:r>
          </a:p>
          <a:p>
            <a:r>
              <a:rPr lang="en-US" dirty="0" smtClean="0"/>
              <a:t>The mass of the moon is much less than the mass of Earth</a:t>
            </a:r>
          </a:p>
          <a:p>
            <a:r>
              <a:rPr lang="en-US" dirty="0" smtClean="0"/>
              <a:t>Therefore the moon will exert much less gravitational force on you</a:t>
            </a:r>
            <a:endParaRPr lang="en-US" dirty="0"/>
          </a:p>
        </p:txBody>
      </p:sp>
      <p:pic>
        <p:nvPicPr>
          <p:cNvPr id="3074" name="Picture 2" descr="http://upload.wikimedia.org/wikipedia/commons/thumb/f/f6/Moon_Earth_Comparison.png/250px-Moon_Earth_Comparis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4114800"/>
            <a:ext cx="3516227" cy="24894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7219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074"/>
                                        </p:tgtEl>
                                        <p:attrNameLst>
                                          <p:attrName>style.visibility</p:attrName>
                                        </p:attrNameLst>
                                      </p:cBhvr>
                                      <p:to>
                                        <p:strVal val="visible"/>
                                      </p:to>
                                    </p:set>
                                    <p:animEffect transition="in" filter="fade">
                                      <p:cBhvr>
                                        <p:cTn id="22" dur="1000"/>
                                        <p:tgtEl>
                                          <p:spTgt spid="3074"/>
                                        </p:tgtEl>
                                      </p:cBhvr>
                                    </p:animEffect>
                                    <p:anim calcmode="lin" valueType="num">
                                      <p:cBhvr>
                                        <p:cTn id="23" dur="1000" fill="hold"/>
                                        <p:tgtEl>
                                          <p:spTgt spid="3074"/>
                                        </p:tgtEl>
                                        <p:attrNameLst>
                                          <p:attrName>ppt_x</p:attrName>
                                        </p:attrNameLst>
                                      </p:cBhvr>
                                      <p:tavLst>
                                        <p:tav tm="0">
                                          <p:val>
                                            <p:strVal val="#ppt_x"/>
                                          </p:val>
                                        </p:tav>
                                        <p:tav tm="100000">
                                          <p:val>
                                            <p:strVal val="#ppt_x"/>
                                          </p:val>
                                        </p:tav>
                                      </p:tavLst>
                                    </p:anim>
                                    <p:anim calcmode="lin" valueType="num">
                                      <p:cBhvr>
                                        <p:cTn id="24" dur="1000" fill="hold"/>
                                        <p:tgtEl>
                                          <p:spTgt spid="30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685800"/>
          </a:xfrm>
        </p:spPr>
        <p:txBody>
          <a:bodyPr>
            <a:normAutofit fontScale="90000"/>
          </a:bodyPr>
          <a:lstStyle/>
          <a:p>
            <a:r>
              <a:rPr lang="en-US" dirty="0" smtClean="0"/>
              <a:t>Why do scientists prefer to measure matter by mass instead of weight?</a:t>
            </a:r>
            <a:endParaRPr lang="en-US" dirty="0"/>
          </a:p>
        </p:txBody>
      </p:sp>
      <p:sp>
        <p:nvSpPr>
          <p:cNvPr id="3" name="Content Placeholder 2"/>
          <p:cNvSpPr>
            <a:spLocks noGrp="1"/>
          </p:cNvSpPr>
          <p:nvPr>
            <p:ph idx="1"/>
          </p:nvPr>
        </p:nvSpPr>
        <p:spPr>
          <a:xfrm>
            <a:off x="457200" y="1981200"/>
            <a:ext cx="8229600" cy="1600200"/>
          </a:xfrm>
        </p:spPr>
        <p:txBody>
          <a:bodyPr>
            <a:normAutofit fontScale="85000" lnSpcReduction="20000"/>
          </a:bodyPr>
          <a:lstStyle/>
          <a:p>
            <a:r>
              <a:rPr lang="en-US" dirty="0" smtClean="0"/>
              <a:t>Unlike weight, mass does not change with location</a:t>
            </a:r>
          </a:p>
          <a:p>
            <a:r>
              <a:rPr lang="en-US" dirty="0" smtClean="0"/>
              <a:t>Even when the force of gravity on an object changes mass will not change</a:t>
            </a:r>
          </a:p>
          <a:p>
            <a:r>
              <a:rPr lang="en-US" dirty="0" smtClean="0"/>
              <a:t>For this reason, scientists prefer to measure matter by mass instead of weight</a:t>
            </a:r>
            <a:endParaRPr lang="en-US" dirty="0"/>
          </a:p>
        </p:txBody>
      </p:sp>
      <p:pic>
        <p:nvPicPr>
          <p:cNvPr id="4098" name="Picture 2" descr="http://www.sciencephoto.com/image/423863/large/C0106540-Scientist_at_a_weighing_scale-SP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584" y="3568352"/>
            <a:ext cx="4724616" cy="314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3167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4098"/>
                                        </p:tgtEl>
                                        <p:attrNameLst>
                                          <p:attrName>style.visibility</p:attrName>
                                        </p:attrNameLst>
                                      </p:cBhvr>
                                      <p:to>
                                        <p:strVal val="visible"/>
                                      </p:to>
                                    </p:set>
                                    <p:animEffect transition="in" filter="fade">
                                      <p:cBhvr>
                                        <p:cTn id="22" dur="1000"/>
                                        <p:tgtEl>
                                          <p:spTgt spid="4098"/>
                                        </p:tgtEl>
                                      </p:cBhvr>
                                    </p:animEffect>
                                    <p:anim calcmode="lin" valueType="num">
                                      <p:cBhvr>
                                        <p:cTn id="23" dur="1000" fill="hold"/>
                                        <p:tgtEl>
                                          <p:spTgt spid="4098"/>
                                        </p:tgtEl>
                                        <p:attrNameLst>
                                          <p:attrName>ppt_x</p:attrName>
                                        </p:attrNameLst>
                                      </p:cBhvr>
                                      <p:tavLst>
                                        <p:tav tm="0">
                                          <p:val>
                                            <p:strVal val="#ppt_x"/>
                                          </p:val>
                                        </p:tav>
                                        <p:tav tm="100000">
                                          <p:val>
                                            <p:strVal val="#ppt_x"/>
                                          </p:val>
                                        </p:tav>
                                      </p:tavLst>
                                    </p:anim>
                                    <p:anim calcmode="lin" valueType="num">
                                      <p:cBhvr>
                                        <p:cTn id="24" dur="1000" fill="hold"/>
                                        <p:tgtEl>
                                          <p:spTgt spid="409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units do scientists use to measure mass?</a:t>
            </a:r>
            <a:endParaRPr lang="en-US" dirty="0"/>
          </a:p>
        </p:txBody>
      </p:sp>
      <p:sp>
        <p:nvSpPr>
          <p:cNvPr id="3" name="Content Placeholder 2"/>
          <p:cNvSpPr>
            <a:spLocks noGrp="1"/>
          </p:cNvSpPr>
          <p:nvPr>
            <p:ph idx="1"/>
          </p:nvPr>
        </p:nvSpPr>
        <p:spPr>
          <a:xfrm>
            <a:off x="457200" y="1935480"/>
            <a:ext cx="8229600" cy="5227320"/>
          </a:xfrm>
        </p:spPr>
        <p:txBody>
          <a:bodyPr/>
          <a:lstStyle/>
          <a:p>
            <a:r>
              <a:rPr lang="en-US" sz="3200" dirty="0" smtClean="0"/>
              <a:t>The mass of an object is a physical property</a:t>
            </a:r>
          </a:p>
          <a:p>
            <a:r>
              <a:rPr lang="en-US" sz="3200" dirty="0" smtClean="0"/>
              <a:t>To measure the properties of matter scientists use the </a:t>
            </a:r>
            <a:r>
              <a:rPr lang="en-US" sz="3200" b="1" dirty="0" smtClean="0"/>
              <a:t>International System of Units</a:t>
            </a:r>
            <a:r>
              <a:rPr lang="en-US" sz="3200" dirty="0" smtClean="0"/>
              <a:t>, abbreviated </a:t>
            </a:r>
            <a:r>
              <a:rPr lang="en-US" sz="3200" b="1" dirty="0" smtClean="0"/>
              <a:t>SI</a:t>
            </a:r>
          </a:p>
          <a:p>
            <a:r>
              <a:rPr lang="en-US" sz="3200" dirty="0" smtClean="0"/>
              <a:t>The SI unit of mass is the kilogram (kg)</a:t>
            </a:r>
          </a:p>
          <a:p>
            <a:r>
              <a:rPr lang="en-US" sz="3200" dirty="0" smtClean="0"/>
              <a:t>If you weigh 90 pounds on Earth, your mass is about 40 kilograms</a:t>
            </a:r>
          </a:p>
          <a:p>
            <a:pPr marL="0" indent="0">
              <a:buNone/>
            </a:pPr>
            <a:endParaRPr lang="en-US" dirty="0" smtClean="0"/>
          </a:p>
        </p:txBody>
      </p:sp>
    </p:spTree>
    <p:extLst>
      <p:ext uri="{BB962C8B-B14F-4D97-AF65-F5344CB8AC3E}">
        <p14:creationId xmlns:p14="http://schemas.microsoft.com/office/powerpoint/2010/main" val="1745205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another commonly used unit for mass?</a:t>
            </a:r>
            <a:endParaRPr lang="en-US" dirty="0"/>
          </a:p>
        </p:txBody>
      </p:sp>
      <p:sp>
        <p:nvSpPr>
          <p:cNvPr id="3" name="Content Placeholder 2"/>
          <p:cNvSpPr>
            <a:spLocks noGrp="1"/>
          </p:cNvSpPr>
          <p:nvPr>
            <p:ph idx="1"/>
          </p:nvPr>
        </p:nvSpPr>
        <p:spPr/>
        <p:txBody>
          <a:bodyPr/>
          <a:lstStyle/>
          <a:p>
            <a:r>
              <a:rPr lang="en-US" dirty="0" smtClean="0"/>
              <a:t>The gram (g) is another commonly used unit for mass</a:t>
            </a:r>
          </a:p>
          <a:p>
            <a:r>
              <a:rPr lang="en-US" dirty="0" smtClean="0"/>
              <a:t>There are exactly 1,000 grams in a kilogram, so a gram is much smaller than a kilogram</a:t>
            </a:r>
          </a:p>
          <a:p>
            <a:r>
              <a:rPr lang="en-US" dirty="0" smtClean="0"/>
              <a:t>Examples of the mass of some everyday items are: </a:t>
            </a:r>
          </a:p>
          <a:p>
            <a:pPr lvl="1">
              <a:buBlip>
                <a:blip r:embed="rId2"/>
              </a:buBlip>
            </a:pPr>
            <a:r>
              <a:rPr lang="en-US" dirty="0"/>
              <a:t>a</a:t>
            </a:r>
            <a:r>
              <a:rPr lang="en-US" dirty="0" smtClean="0"/>
              <a:t> nickel has a mass of 5 grams</a:t>
            </a:r>
          </a:p>
          <a:p>
            <a:pPr lvl="1">
              <a:buBlip>
                <a:blip r:embed="rId2"/>
              </a:buBlip>
            </a:pPr>
            <a:r>
              <a:rPr lang="en-US" dirty="0" smtClean="0"/>
              <a:t>a baseball has a mass of 150 grams</a:t>
            </a:r>
          </a:p>
        </p:txBody>
      </p:sp>
      <p:grpSp>
        <p:nvGrpSpPr>
          <p:cNvPr id="4" name="Group 3"/>
          <p:cNvGrpSpPr/>
          <p:nvPr/>
        </p:nvGrpSpPr>
        <p:grpSpPr>
          <a:xfrm>
            <a:off x="1981200" y="4038600"/>
            <a:ext cx="6489700" cy="2588245"/>
            <a:chOff x="1981200" y="4038600"/>
            <a:chExt cx="6489700" cy="2588245"/>
          </a:xfrm>
        </p:grpSpPr>
        <p:pic>
          <p:nvPicPr>
            <p:cNvPr id="5122" name="Picture 2" descr="http://upload.wikimedia.org/wikipedia/commons/thumb/7/72/Jefferson-Nickel-Unc-Obv.jpg/180px-Jefferson-Nickel-Unc-Obv.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4800600"/>
              <a:ext cx="1714500" cy="1685925"/>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www.connectioncafe.com/assets/blog-images/baseball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4038600"/>
              <a:ext cx="2603500" cy="258824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891745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2000"/>
                                        <p:tgtEl>
                                          <p:spTgt spid="4"/>
                                        </p:tgtEl>
                                      </p:cBhvr>
                                    </p:animEffect>
                                    <p:anim calcmode="lin" valueType="num">
                                      <p:cBhvr>
                                        <p:cTn id="29" dur="2000" fill="hold"/>
                                        <p:tgtEl>
                                          <p:spTgt spid="4"/>
                                        </p:tgtEl>
                                        <p:attrNameLst>
                                          <p:attrName>ppt_w</p:attrName>
                                        </p:attrNameLst>
                                      </p:cBhvr>
                                      <p:tavLst>
                                        <p:tav tm="0" fmla="#ppt_w*sin(2.5*pi*$)">
                                          <p:val>
                                            <p:fltVal val="0"/>
                                          </p:val>
                                        </p:tav>
                                        <p:tav tm="100000">
                                          <p:val>
                                            <p:fltVal val="1"/>
                                          </p:val>
                                        </p:tav>
                                      </p:tavLst>
                                    </p:anim>
                                    <p:anim calcmode="lin" valueType="num">
                                      <p:cBhvr>
                                        <p:cTn id="30"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photo-dict.faqs.org/photofiles/list/2846/3776red_balloo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52800" y="4146405"/>
            <a:ext cx="2133600" cy="269081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381000"/>
            <a:ext cx="8229600" cy="1143000"/>
          </a:xfrm>
        </p:spPr>
        <p:txBody>
          <a:bodyPr/>
          <a:lstStyle/>
          <a:p>
            <a:r>
              <a:rPr lang="en-US" dirty="0" smtClean="0"/>
              <a:t>What is volume?</a:t>
            </a:r>
            <a:endParaRPr lang="en-US" dirty="0"/>
          </a:p>
        </p:txBody>
      </p:sp>
      <p:sp>
        <p:nvSpPr>
          <p:cNvPr id="3" name="Content Placeholder 2"/>
          <p:cNvSpPr>
            <a:spLocks noGrp="1"/>
          </p:cNvSpPr>
          <p:nvPr>
            <p:ph idx="1"/>
          </p:nvPr>
        </p:nvSpPr>
        <p:spPr>
          <a:xfrm>
            <a:off x="457200" y="1600200"/>
            <a:ext cx="8229600" cy="4389120"/>
          </a:xfrm>
        </p:spPr>
        <p:txBody>
          <a:bodyPr/>
          <a:lstStyle/>
          <a:p>
            <a:r>
              <a:rPr lang="en-US" dirty="0" smtClean="0"/>
              <a:t>All matter has mass and takes up space</a:t>
            </a:r>
          </a:p>
          <a:p>
            <a:r>
              <a:rPr lang="en-US" dirty="0" smtClean="0"/>
              <a:t>The amount of space that matter occupies is its </a:t>
            </a:r>
            <a:r>
              <a:rPr lang="en-US" b="1" dirty="0" smtClean="0"/>
              <a:t>volume</a:t>
            </a:r>
            <a:endParaRPr lang="en-US" dirty="0" smtClean="0"/>
          </a:p>
          <a:p>
            <a:r>
              <a:rPr lang="en-US" dirty="0" smtClean="0"/>
              <a:t>Solids, liquids and gases all have volume</a:t>
            </a:r>
          </a:p>
          <a:p>
            <a:r>
              <a:rPr lang="en-US" dirty="0" smtClean="0"/>
              <a:t>Example – When you blow up a balloon you are increasing the volume of gas in the balloon with </a:t>
            </a:r>
            <a:r>
              <a:rPr lang="en-US" dirty="0" smtClean="0"/>
              <a:t>your </a:t>
            </a:r>
            <a:r>
              <a:rPr lang="en-US" dirty="0" smtClean="0"/>
              <a:t>breath</a:t>
            </a:r>
          </a:p>
          <a:p>
            <a:pPr marL="0" indent="0">
              <a:buNone/>
            </a:pPr>
            <a:endParaRPr lang="en-US" dirty="0"/>
          </a:p>
        </p:txBody>
      </p:sp>
    </p:spTree>
    <p:extLst>
      <p:ext uri="{BB962C8B-B14F-4D97-AF65-F5344CB8AC3E}">
        <p14:creationId xmlns:p14="http://schemas.microsoft.com/office/powerpoint/2010/main" val="2326584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nodeType="clickEffect">
                                  <p:stCondLst>
                                    <p:cond delay="0"/>
                                  </p:stCondLst>
                                  <p:childTnLst>
                                    <p:set>
                                      <p:cBhvr>
                                        <p:cTn id="26" dur="1" fill="hold">
                                          <p:stCondLst>
                                            <p:cond delay="0"/>
                                          </p:stCondLst>
                                        </p:cTn>
                                        <p:tgtEl>
                                          <p:spTgt spid="6146"/>
                                        </p:tgtEl>
                                        <p:attrNameLst>
                                          <p:attrName>style.visibility</p:attrName>
                                        </p:attrNameLst>
                                      </p:cBhvr>
                                      <p:to>
                                        <p:strVal val="visible"/>
                                      </p:to>
                                    </p:set>
                                    <p:anim calcmode="lin" valueType="num">
                                      <p:cBhvr>
                                        <p:cTn id="27" dur="1000" fill="hold"/>
                                        <p:tgtEl>
                                          <p:spTgt spid="6146"/>
                                        </p:tgtEl>
                                        <p:attrNameLst>
                                          <p:attrName>ppt_w</p:attrName>
                                        </p:attrNameLst>
                                      </p:cBhvr>
                                      <p:tavLst>
                                        <p:tav tm="0">
                                          <p:val>
                                            <p:fltVal val="0"/>
                                          </p:val>
                                        </p:tav>
                                        <p:tav tm="100000">
                                          <p:val>
                                            <p:strVal val="#ppt_w"/>
                                          </p:val>
                                        </p:tav>
                                      </p:tavLst>
                                    </p:anim>
                                    <p:anim calcmode="lin" valueType="num">
                                      <p:cBhvr>
                                        <p:cTn id="28" dur="1000" fill="hold"/>
                                        <p:tgtEl>
                                          <p:spTgt spid="6146"/>
                                        </p:tgtEl>
                                        <p:attrNameLst>
                                          <p:attrName>ppt_h</p:attrName>
                                        </p:attrNameLst>
                                      </p:cBhvr>
                                      <p:tavLst>
                                        <p:tav tm="0">
                                          <p:val>
                                            <p:fltVal val="0"/>
                                          </p:val>
                                        </p:tav>
                                        <p:tav tm="100000">
                                          <p:val>
                                            <p:strVal val="#ppt_h"/>
                                          </p:val>
                                        </p:tav>
                                      </p:tavLst>
                                    </p:anim>
                                    <p:anim calcmode="lin" valueType="num">
                                      <p:cBhvr>
                                        <p:cTn id="29" dur="1000" fill="hold"/>
                                        <p:tgtEl>
                                          <p:spTgt spid="6146"/>
                                        </p:tgtEl>
                                        <p:attrNameLst>
                                          <p:attrName>style.rotation</p:attrName>
                                        </p:attrNameLst>
                                      </p:cBhvr>
                                      <p:tavLst>
                                        <p:tav tm="0">
                                          <p:val>
                                            <p:fltVal val="90"/>
                                          </p:val>
                                        </p:tav>
                                        <p:tav tm="100000">
                                          <p:val>
                                            <p:fltVal val="0"/>
                                          </p:val>
                                        </p:tav>
                                      </p:tavLst>
                                    </p:anim>
                                    <p:animEffect transition="in" filter="fade">
                                      <p:cBhvr>
                                        <p:cTn id="30" dur="1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www.krackeler.com/graphics/0006/jpg/20024-1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7500" y="2057400"/>
            <a:ext cx="2476500" cy="3810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dirty="0" smtClean="0"/>
              <a:t>What are the common units of volume?</a:t>
            </a:r>
            <a:endParaRPr lang="en-US" dirty="0"/>
          </a:p>
        </p:txBody>
      </p:sp>
      <p:sp>
        <p:nvSpPr>
          <p:cNvPr id="3" name="Content Placeholder 2"/>
          <p:cNvSpPr>
            <a:spLocks noGrp="1"/>
          </p:cNvSpPr>
          <p:nvPr>
            <p:ph idx="1"/>
          </p:nvPr>
        </p:nvSpPr>
        <p:spPr>
          <a:xfrm>
            <a:off x="457200" y="1935480"/>
            <a:ext cx="7239000" cy="4389120"/>
          </a:xfrm>
        </p:spPr>
        <p:txBody>
          <a:bodyPr/>
          <a:lstStyle/>
          <a:p>
            <a:r>
              <a:rPr lang="en-US" dirty="0" smtClean="0"/>
              <a:t>The common units of volume include the </a:t>
            </a:r>
            <a:r>
              <a:rPr lang="en-US" b="1" dirty="0" smtClean="0"/>
              <a:t>liter (L), milliliter (mL), </a:t>
            </a:r>
            <a:r>
              <a:rPr lang="en-US" dirty="0" smtClean="0"/>
              <a:t>and </a:t>
            </a:r>
            <a:r>
              <a:rPr lang="en-US" b="1" dirty="0" smtClean="0"/>
              <a:t>cubic centimeter (cm</a:t>
            </a:r>
            <a:r>
              <a:rPr lang="en-US" b="1" baseline="30000" dirty="0" smtClean="0"/>
              <a:t>3</a:t>
            </a:r>
            <a:r>
              <a:rPr lang="en-US" b="1" dirty="0" smtClean="0"/>
              <a:t>) </a:t>
            </a:r>
          </a:p>
          <a:p>
            <a:r>
              <a:rPr lang="en-US" dirty="0" smtClean="0"/>
              <a:t>Volumes smaller than a liter are given in milliliters</a:t>
            </a:r>
          </a:p>
          <a:p>
            <a:r>
              <a:rPr lang="en-US" dirty="0" smtClean="0"/>
              <a:t>A milliliter is one-thousandth (0.001) of a liter</a:t>
            </a:r>
          </a:p>
          <a:p>
            <a:r>
              <a:rPr lang="en-US" dirty="0" smtClean="0"/>
              <a:t>A milliliter (</a:t>
            </a:r>
            <a:r>
              <a:rPr lang="en-US" b="1" dirty="0" smtClean="0"/>
              <a:t>1 mL) </a:t>
            </a:r>
            <a:r>
              <a:rPr lang="en-US" dirty="0" smtClean="0"/>
              <a:t>is exactly the same volume as one cubic centimeter (</a:t>
            </a:r>
            <a:r>
              <a:rPr lang="en-US" b="1" dirty="0" smtClean="0"/>
              <a:t>1 cm</a:t>
            </a:r>
            <a:r>
              <a:rPr lang="en-US" b="1" baseline="30000" dirty="0" smtClean="0"/>
              <a:t>3</a:t>
            </a:r>
            <a:r>
              <a:rPr lang="en-US" b="1" dirty="0" smtClean="0"/>
              <a:t>)</a:t>
            </a:r>
          </a:p>
          <a:p>
            <a:r>
              <a:rPr lang="en-US" dirty="0" smtClean="0"/>
              <a:t>In the lab, volumes of liquid are measured with a graduated cylinder</a:t>
            </a:r>
          </a:p>
          <a:p>
            <a:pPr marL="0" indent="0">
              <a:buNone/>
            </a:pPr>
            <a:endParaRPr lang="en-US" baseline="30000" dirty="0" smtClean="0"/>
          </a:p>
          <a:p>
            <a:pPr marL="0" indent="0">
              <a:buNone/>
            </a:pPr>
            <a:endParaRPr lang="en-US" baseline="30000" dirty="0"/>
          </a:p>
        </p:txBody>
      </p:sp>
    </p:spTree>
    <p:extLst>
      <p:ext uri="{BB962C8B-B14F-4D97-AF65-F5344CB8AC3E}">
        <p14:creationId xmlns:p14="http://schemas.microsoft.com/office/powerpoint/2010/main" val="2756555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nodeType="clickEffect">
                                  <p:stCondLst>
                                    <p:cond delay="0"/>
                                  </p:stCondLst>
                                  <p:childTnLst>
                                    <p:set>
                                      <p:cBhvr>
                                        <p:cTn id="31" dur="1" fill="hold">
                                          <p:stCondLst>
                                            <p:cond delay="0"/>
                                          </p:stCondLst>
                                        </p:cTn>
                                        <p:tgtEl>
                                          <p:spTgt spid="7170"/>
                                        </p:tgtEl>
                                        <p:attrNameLst>
                                          <p:attrName>style.visibility</p:attrName>
                                        </p:attrNameLst>
                                      </p:cBhvr>
                                      <p:to>
                                        <p:strVal val="visible"/>
                                      </p:to>
                                    </p:set>
                                    <p:anim calcmode="lin" valueType="num">
                                      <p:cBhvr>
                                        <p:cTn id="32" dur="500" fill="hold"/>
                                        <p:tgtEl>
                                          <p:spTgt spid="7170"/>
                                        </p:tgtEl>
                                        <p:attrNameLst>
                                          <p:attrName>ppt_w</p:attrName>
                                        </p:attrNameLst>
                                      </p:cBhvr>
                                      <p:tavLst>
                                        <p:tav tm="0">
                                          <p:val>
                                            <p:fltVal val="0"/>
                                          </p:val>
                                        </p:tav>
                                        <p:tav tm="100000">
                                          <p:val>
                                            <p:strVal val="#ppt_w"/>
                                          </p:val>
                                        </p:tav>
                                      </p:tavLst>
                                    </p:anim>
                                    <p:anim calcmode="lin" valueType="num">
                                      <p:cBhvr>
                                        <p:cTn id="33" dur="500" fill="hold"/>
                                        <p:tgtEl>
                                          <p:spTgt spid="7170"/>
                                        </p:tgtEl>
                                        <p:attrNameLst>
                                          <p:attrName>ppt_h</p:attrName>
                                        </p:attrNameLst>
                                      </p:cBhvr>
                                      <p:tavLst>
                                        <p:tav tm="0">
                                          <p:val>
                                            <p:fltVal val="0"/>
                                          </p:val>
                                        </p:tav>
                                        <p:tav tm="100000">
                                          <p:val>
                                            <p:strVal val="#ppt_h"/>
                                          </p:val>
                                        </p:tav>
                                      </p:tavLst>
                                    </p:anim>
                                    <p:animEffect transition="in" filter="fade">
                                      <p:cBhvr>
                                        <p:cTn id="34" dur="5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144</TotalTime>
  <Words>1100</Words>
  <Application>Microsoft Office PowerPoint</Application>
  <PresentationFormat>On-screen Show (4:3)</PresentationFormat>
  <Paragraphs>99</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Calibri</vt:lpstr>
      <vt:lpstr>Constantia</vt:lpstr>
      <vt:lpstr>Wingdings 2</vt:lpstr>
      <vt:lpstr>Flow</vt:lpstr>
      <vt:lpstr>Weight, Mass, Volume and Density</vt:lpstr>
      <vt:lpstr>What is Weight?</vt:lpstr>
      <vt:lpstr>What is Mass?</vt:lpstr>
      <vt:lpstr>Why do you weigh less on the moon?</vt:lpstr>
      <vt:lpstr>Why do scientists prefer to measure matter by mass instead of weight?</vt:lpstr>
      <vt:lpstr>What units do scientists use to measure mass?</vt:lpstr>
      <vt:lpstr>What is another commonly used unit for mass?</vt:lpstr>
      <vt:lpstr>What is volume?</vt:lpstr>
      <vt:lpstr>What are the common units of volume?</vt:lpstr>
      <vt:lpstr>What is the volume of some everyday items?</vt:lpstr>
      <vt:lpstr>How do you calculate the volume of a solid rectangular object?</vt:lpstr>
      <vt:lpstr>Calculating Volume of a solid rectangular object</vt:lpstr>
      <vt:lpstr>How can you measure the volume of an irregularly shaped object?</vt:lpstr>
      <vt:lpstr>How can you measure the volume of an irregularly shaped object?</vt:lpstr>
      <vt:lpstr>Reading a graduated cylinder</vt:lpstr>
      <vt:lpstr>What is density?</vt:lpstr>
      <vt:lpstr>How do you calculate density?</vt:lpstr>
      <vt:lpstr>How is density expressed?</vt:lpstr>
      <vt:lpstr>How do we use density?</vt:lpstr>
      <vt:lpstr>How do we use density?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Weight, Mass, Volume and Density</dc:title>
  <dc:creator>user</dc:creator>
  <cp:lastModifiedBy>SONJA YODER</cp:lastModifiedBy>
  <cp:revision>21</cp:revision>
  <dcterms:created xsi:type="dcterms:W3CDTF">2011-10-29T20:02:43Z</dcterms:created>
  <dcterms:modified xsi:type="dcterms:W3CDTF">2016-09-05T22:08:16Z</dcterms:modified>
</cp:coreProperties>
</file>